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6"/>
  </p:notesMasterIdLst>
  <p:handoutMasterIdLst>
    <p:handoutMasterId r:id="rId47"/>
  </p:handoutMasterIdLst>
  <p:sldIdLst>
    <p:sldId id="256" r:id="rId2"/>
    <p:sldId id="259" r:id="rId3"/>
    <p:sldId id="257" r:id="rId4"/>
    <p:sldId id="269" r:id="rId5"/>
    <p:sldId id="263" r:id="rId6"/>
    <p:sldId id="264" r:id="rId7"/>
    <p:sldId id="265" r:id="rId8"/>
    <p:sldId id="266" r:id="rId9"/>
    <p:sldId id="267" r:id="rId10"/>
    <p:sldId id="268" r:id="rId11"/>
    <p:sldId id="282" r:id="rId12"/>
    <p:sldId id="284" r:id="rId13"/>
    <p:sldId id="286" r:id="rId14"/>
    <p:sldId id="289" r:id="rId15"/>
    <p:sldId id="291" r:id="rId16"/>
    <p:sldId id="290" r:id="rId17"/>
    <p:sldId id="292" r:id="rId18"/>
    <p:sldId id="294" r:id="rId19"/>
    <p:sldId id="295" r:id="rId20"/>
    <p:sldId id="296" r:id="rId21"/>
    <p:sldId id="297" r:id="rId22"/>
    <p:sldId id="298" r:id="rId23"/>
    <p:sldId id="299" r:id="rId24"/>
    <p:sldId id="302" r:id="rId25"/>
    <p:sldId id="303" r:id="rId26"/>
    <p:sldId id="304" r:id="rId27"/>
    <p:sldId id="305" r:id="rId28"/>
    <p:sldId id="306" r:id="rId29"/>
    <p:sldId id="307" r:id="rId30"/>
    <p:sldId id="309" r:id="rId31"/>
    <p:sldId id="310" r:id="rId32"/>
    <p:sldId id="308" r:id="rId33"/>
    <p:sldId id="293" r:id="rId34"/>
    <p:sldId id="270" r:id="rId35"/>
    <p:sldId id="272" r:id="rId36"/>
    <p:sldId id="273" r:id="rId37"/>
    <p:sldId id="274" r:id="rId38"/>
    <p:sldId id="276" r:id="rId39"/>
    <p:sldId id="277" r:id="rId40"/>
    <p:sldId id="278" r:id="rId41"/>
    <p:sldId id="279" r:id="rId42"/>
    <p:sldId id="280" r:id="rId43"/>
    <p:sldId id="281" r:id="rId44"/>
    <p:sldId id="275" r:id="rId45"/>
  </p:sldIdLst>
  <p:sldSz cx="9144000" cy="6858000" type="screen4x3"/>
  <p:notesSz cx="7010400" cy="9296400"/>
  <p:defaultTextStyle>
    <a:defPPr>
      <a:defRPr lang="en-US"/>
    </a:defPPr>
    <a:lvl1pPr algn="l" rtl="0" fontAlgn="base">
      <a:spcBef>
        <a:spcPct val="0"/>
      </a:spcBef>
      <a:spcAft>
        <a:spcPct val="0"/>
      </a:spcAft>
      <a:defRPr sz="1600" kern="1200">
        <a:solidFill>
          <a:schemeClr val="tx1"/>
        </a:solidFill>
        <a:latin typeface="Arial" charset="0"/>
        <a:ea typeface="宋体" charset="-122"/>
        <a:cs typeface="+mn-cs"/>
      </a:defRPr>
    </a:lvl1pPr>
    <a:lvl2pPr marL="457200" algn="l" rtl="0" fontAlgn="base">
      <a:spcBef>
        <a:spcPct val="0"/>
      </a:spcBef>
      <a:spcAft>
        <a:spcPct val="0"/>
      </a:spcAft>
      <a:defRPr sz="1600" kern="1200">
        <a:solidFill>
          <a:schemeClr val="tx1"/>
        </a:solidFill>
        <a:latin typeface="Arial" charset="0"/>
        <a:ea typeface="宋体" charset="-122"/>
        <a:cs typeface="+mn-cs"/>
      </a:defRPr>
    </a:lvl2pPr>
    <a:lvl3pPr marL="914400" algn="l" rtl="0" fontAlgn="base">
      <a:spcBef>
        <a:spcPct val="0"/>
      </a:spcBef>
      <a:spcAft>
        <a:spcPct val="0"/>
      </a:spcAft>
      <a:defRPr sz="1600" kern="1200">
        <a:solidFill>
          <a:schemeClr val="tx1"/>
        </a:solidFill>
        <a:latin typeface="Arial" charset="0"/>
        <a:ea typeface="宋体" charset="-122"/>
        <a:cs typeface="+mn-cs"/>
      </a:defRPr>
    </a:lvl3pPr>
    <a:lvl4pPr marL="1371600" algn="l" rtl="0" fontAlgn="base">
      <a:spcBef>
        <a:spcPct val="0"/>
      </a:spcBef>
      <a:spcAft>
        <a:spcPct val="0"/>
      </a:spcAft>
      <a:defRPr sz="1600" kern="1200">
        <a:solidFill>
          <a:schemeClr val="tx1"/>
        </a:solidFill>
        <a:latin typeface="Arial" charset="0"/>
        <a:ea typeface="宋体" charset="-122"/>
        <a:cs typeface="+mn-cs"/>
      </a:defRPr>
    </a:lvl4pPr>
    <a:lvl5pPr marL="1828800" algn="l" rtl="0" fontAlgn="base">
      <a:spcBef>
        <a:spcPct val="0"/>
      </a:spcBef>
      <a:spcAft>
        <a:spcPct val="0"/>
      </a:spcAft>
      <a:defRPr sz="1600" kern="1200">
        <a:solidFill>
          <a:schemeClr val="tx1"/>
        </a:solidFill>
        <a:latin typeface="Arial" charset="0"/>
        <a:ea typeface="宋体" charset="-122"/>
        <a:cs typeface="+mn-cs"/>
      </a:defRPr>
    </a:lvl5pPr>
    <a:lvl6pPr marL="2286000" algn="l" defTabSz="914400" rtl="0" eaLnBrk="1" latinLnBrk="0" hangingPunct="1">
      <a:defRPr sz="1600" kern="1200">
        <a:solidFill>
          <a:schemeClr val="tx1"/>
        </a:solidFill>
        <a:latin typeface="Arial" charset="0"/>
        <a:ea typeface="宋体" charset="-122"/>
        <a:cs typeface="+mn-cs"/>
      </a:defRPr>
    </a:lvl6pPr>
    <a:lvl7pPr marL="2743200" algn="l" defTabSz="914400" rtl="0" eaLnBrk="1" latinLnBrk="0" hangingPunct="1">
      <a:defRPr sz="1600" kern="1200">
        <a:solidFill>
          <a:schemeClr val="tx1"/>
        </a:solidFill>
        <a:latin typeface="Arial" charset="0"/>
        <a:ea typeface="宋体" charset="-122"/>
        <a:cs typeface="+mn-cs"/>
      </a:defRPr>
    </a:lvl7pPr>
    <a:lvl8pPr marL="3200400" algn="l" defTabSz="914400" rtl="0" eaLnBrk="1" latinLnBrk="0" hangingPunct="1">
      <a:defRPr sz="1600" kern="1200">
        <a:solidFill>
          <a:schemeClr val="tx1"/>
        </a:solidFill>
        <a:latin typeface="Arial" charset="0"/>
        <a:ea typeface="宋体" charset="-122"/>
        <a:cs typeface="+mn-cs"/>
      </a:defRPr>
    </a:lvl8pPr>
    <a:lvl9pPr marL="3657600" algn="l" defTabSz="914400" rtl="0" eaLnBrk="1" latinLnBrk="0" hangingPunct="1">
      <a:defRPr sz="1600"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404" autoAdjust="0"/>
  </p:normalViewPr>
  <p:slideViewPr>
    <p:cSldViewPr>
      <p:cViewPr>
        <p:scale>
          <a:sx n="66" d="100"/>
          <a:sy n="66" d="100"/>
        </p:scale>
        <p:origin x="-1512" y="-8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E51C402-5DAD-4927-8149-D60967684408}" type="datetimeFigureOut">
              <a:rPr lang="en-US" smtClean="0"/>
              <a:t>10/30/2013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BDB8714-0BA1-4021-8547-8B4912ACBCBE}" type="slidenum">
              <a:rPr lang="en-US" smtClean="0"/>
              <a:t>‹#›</a:t>
            </a:fld>
            <a:endParaRPr lang="en-US"/>
          </a:p>
        </p:txBody>
      </p:sp>
    </p:spTree>
    <p:extLst>
      <p:ext uri="{BB962C8B-B14F-4D97-AF65-F5344CB8AC3E}">
        <p14:creationId xmlns:p14="http://schemas.microsoft.com/office/powerpoint/2010/main" val="3725954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ea typeface="+mn-ea"/>
              </a:defRPr>
            </a:lvl1pPr>
          </a:lstStyle>
          <a:p>
            <a:pPr>
              <a:defRPr/>
            </a:pPr>
            <a:fld id="{417D1CD3-1B80-4407-80B3-CA6797D9F00E}" type="datetimeFigureOut">
              <a:rPr lang="en-US"/>
              <a:pPr>
                <a:defRPr/>
              </a:pPr>
              <a:t>10/30/2013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ea typeface="+mn-ea"/>
              </a:defRPr>
            </a:lvl1pPr>
          </a:lstStyle>
          <a:p>
            <a:pPr>
              <a:defRPr/>
            </a:pPr>
            <a:fld id="{4F673898-D3F0-4ED6-8513-CEA910492978}" type="slidenum">
              <a:rPr lang="en-US"/>
              <a:pPr>
                <a:defRPr/>
              </a:pPr>
              <a:t>‹#›</a:t>
            </a:fld>
            <a:endParaRPr lang="en-US"/>
          </a:p>
        </p:txBody>
      </p:sp>
    </p:spTree>
    <p:extLst>
      <p:ext uri="{BB962C8B-B14F-4D97-AF65-F5344CB8AC3E}">
        <p14:creationId xmlns:p14="http://schemas.microsoft.com/office/powerpoint/2010/main" val="288966802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CN"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E32E22F-3470-44DC-B487-BDB8011B5216}" type="slidenum">
              <a:rPr lang="en-US" altLang="zh-CN"/>
              <a:pPr fontAlgn="base">
                <a:spcBef>
                  <a:spcPct val="0"/>
                </a:spcBef>
                <a:spcAft>
                  <a:spcPct val="0"/>
                </a:spcAft>
              </a:pPr>
              <a:t>1</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48600" cy="1173162"/>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600200"/>
            <a:ext cx="35814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600200"/>
            <a:ext cx="35814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quarter" idx="10"/>
          </p:nvPr>
        </p:nvSpPr>
        <p:spPr>
          <a:xfrm>
            <a:off x="228600" y="6400800"/>
            <a:ext cx="2133600" cy="320675"/>
          </a:xfrm>
          <a:prstGeom prst="rect">
            <a:avLst/>
          </a:prstGeom>
        </p:spPr>
        <p:txBody>
          <a:bodyPr vert="horz" wrap="square" lIns="91440" tIns="45720" rIns="91440" bIns="45720" numCol="1" anchor="t" anchorCtr="0" compatLnSpc="1">
            <a:prstTxWarp prst="textNoShape">
              <a:avLst/>
            </a:prstTxWarp>
          </a:bodyPr>
          <a:lstStyle>
            <a:lvl1pPr fontAlgn="auto">
              <a:spcBef>
                <a:spcPts val="0"/>
              </a:spcBef>
              <a:spcAft>
                <a:spcPts val="0"/>
              </a:spcAft>
              <a:defRPr sz="1800">
                <a:latin typeface="Arial" charset="0"/>
                <a:ea typeface="+mn-ea"/>
                <a:cs typeface="+mn-cs"/>
              </a:defRPr>
            </a:lvl1pPr>
          </a:lstStyle>
          <a:p>
            <a:pPr>
              <a:defRPr/>
            </a:pPr>
            <a:endParaRPr lang="en-US"/>
          </a:p>
        </p:txBody>
      </p:sp>
      <p:sp>
        <p:nvSpPr>
          <p:cNvPr id="6" name="Footer Placeholder 5"/>
          <p:cNvSpPr>
            <a:spLocks noGrp="1"/>
          </p:cNvSpPr>
          <p:nvPr>
            <p:ph type="ftr" sz="quarter" idx="11"/>
          </p:nvPr>
        </p:nvSpPr>
        <p:spPr>
          <a:xfrm>
            <a:off x="2590800" y="6400800"/>
            <a:ext cx="4876800" cy="320675"/>
          </a:xfrm>
          <a:prstGeom prst="rect">
            <a:avLst/>
          </a:prstGeom>
        </p:spPr>
        <p:txBody>
          <a:bodyPr vert="horz" wrap="square" lIns="91440" tIns="45720" rIns="91440" bIns="45720" numCol="1" anchor="t" anchorCtr="0" compatLnSpc="1">
            <a:prstTxWarp prst="textNoShape">
              <a:avLst/>
            </a:prstTxWarp>
          </a:bodyPr>
          <a:lstStyle>
            <a:lvl1pPr fontAlgn="auto">
              <a:spcBef>
                <a:spcPts val="0"/>
              </a:spcBef>
              <a:spcAft>
                <a:spcPts val="0"/>
              </a:spcAft>
              <a:defRPr sz="1800">
                <a:latin typeface="Arial" charset="0"/>
                <a:ea typeface="+mn-ea"/>
                <a:cs typeface="+mn-cs"/>
              </a:defRPr>
            </a:lvl1pPr>
          </a:lstStyle>
          <a:p>
            <a:pPr>
              <a:defRPr/>
            </a:pPr>
            <a:endParaRPr lang="en-US"/>
          </a:p>
        </p:txBody>
      </p:sp>
      <p:sp>
        <p:nvSpPr>
          <p:cNvPr id="7" name="Slide Number Placeholder 6"/>
          <p:cNvSpPr>
            <a:spLocks noGrp="1"/>
          </p:cNvSpPr>
          <p:nvPr>
            <p:ph type="sldNum" sz="quarter" idx="12"/>
          </p:nvPr>
        </p:nvSpPr>
        <p:spPr>
          <a:xfrm>
            <a:off x="7696200" y="6400800"/>
            <a:ext cx="1295400" cy="320675"/>
          </a:xfrm>
          <a:prstGeom prst="rect">
            <a:avLst/>
          </a:prstGeom>
        </p:spPr>
        <p:txBody>
          <a:bodyPr vert="horz" wrap="square" lIns="91440" tIns="45720" rIns="91440" bIns="45720" numCol="1" anchor="t" anchorCtr="0" compatLnSpc="1">
            <a:prstTxWarp prst="textNoShape">
              <a:avLst/>
            </a:prstTxWarp>
          </a:bodyPr>
          <a:lstStyle>
            <a:lvl1pPr fontAlgn="auto">
              <a:spcBef>
                <a:spcPts val="0"/>
              </a:spcBef>
              <a:spcAft>
                <a:spcPts val="0"/>
              </a:spcAft>
              <a:defRPr sz="1800" smtClean="0">
                <a:latin typeface="Arial" charset="0"/>
                <a:ea typeface="+mn-ea"/>
                <a:cs typeface="+mn-cs"/>
              </a:defRPr>
            </a:lvl1pPr>
          </a:lstStyle>
          <a:p>
            <a:pPr>
              <a:defRPr/>
            </a:pPr>
            <a:fld id="{B6E98BAB-05ED-4244-B22A-82F09FACD64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smtClean="0"/>
              <a:t>Click icon to add table</a:t>
            </a:r>
            <a:endParaRPr lang="en-U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descr="EngMall3"/>
          <p:cNvPicPr>
            <a:picLocks noChangeAspect="1" noChangeArrowheads="1"/>
          </p:cNvPicPr>
          <p:nvPr/>
        </p:nvPicPr>
        <p:blipFill>
          <a:blip r:embed="rId15"/>
          <a:srcRect/>
          <a:stretch>
            <a:fillRect/>
          </a:stretch>
        </p:blipFill>
        <p:spPr bwMode="auto">
          <a:xfrm>
            <a:off x="0" y="0"/>
            <a:ext cx="9145588" cy="6859588"/>
          </a:xfrm>
          <a:prstGeom prst="rect">
            <a:avLst/>
          </a:prstGeom>
          <a:noFill/>
          <a:ln w="9525">
            <a:noFill/>
            <a:miter lim="800000"/>
            <a:headEnd/>
            <a:tailEnd/>
          </a:ln>
        </p:spPr>
      </p:pic>
      <p:pic>
        <p:nvPicPr>
          <p:cNvPr id="1027" name="Picture 7" descr="PU_sigK132REV"/>
          <p:cNvPicPr>
            <a:picLocks noChangeAspect="1" noChangeArrowheads="1"/>
          </p:cNvPicPr>
          <p:nvPr/>
        </p:nvPicPr>
        <p:blipFill>
          <a:blip r:embed="rId16"/>
          <a:srcRect r="1599"/>
          <a:stretch>
            <a:fillRect/>
          </a:stretch>
        </p:blipFill>
        <p:spPr bwMode="auto">
          <a:xfrm>
            <a:off x="152400" y="271463"/>
            <a:ext cx="1563688" cy="496887"/>
          </a:xfrm>
          <a:prstGeom prst="rect">
            <a:avLst/>
          </a:prstGeom>
          <a:noFill/>
          <a:ln w="9525">
            <a:noFill/>
            <a:miter lim="800000"/>
            <a:headEnd/>
            <a:tailEnd/>
          </a:ln>
        </p:spPr>
      </p:pic>
      <p:pic>
        <p:nvPicPr>
          <p:cNvPr id="1028" name="Picture 4"/>
          <p:cNvPicPr>
            <a:picLocks noChangeAspect="1"/>
          </p:cNvPicPr>
          <p:nvPr/>
        </p:nvPicPr>
        <p:blipFill>
          <a:blip r:embed="rId17"/>
          <a:srcRect/>
          <a:stretch>
            <a:fillRect/>
          </a:stretch>
        </p:blipFill>
        <p:spPr bwMode="auto">
          <a:xfrm>
            <a:off x="31750" y="1036638"/>
            <a:ext cx="1182688" cy="8175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4" r:id="rId12"/>
    <p:sldLayoutId id="2147483673" r:id="rId13"/>
  </p:sldLayoutIdLst>
  <p:timing>
    <p:tnLst>
      <p:par>
        <p:cTn id="1" dur="indefinite" restart="never" nodeType="tmRoot"/>
      </p:par>
    </p:tnLst>
  </p:timing>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ctrTitle"/>
          </p:nvPr>
        </p:nvSpPr>
        <p:spPr bwMode="auto">
          <a:xfrm>
            <a:off x="1371600" y="1447800"/>
            <a:ext cx="7772400" cy="2003425"/>
          </a:xfrm>
          <a:noFill/>
          <a:ln>
            <a:miter lim="800000"/>
            <a:headEnd/>
            <a:tailEnd/>
          </a:ln>
        </p:spPr>
        <p:txBody>
          <a:bodyPr vert="horz" wrap="square" lIns="91440" tIns="45720" rIns="91440" bIns="45720" numCol="1" anchor="t" anchorCtr="0" compatLnSpc="1">
            <a:prstTxWarp prst="textNoShape">
              <a:avLst/>
            </a:prstTxWarp>
          </a:bodyPr>
          <a:lstStyle/>
          <a:p>
            <a:r>
              <a:rPr lang="en-US" sz="3600" dirty="0"/>
              <a:t>Incorporating Affective Curriculum into a University-based Summer Enrichment Program: </a:t>
            </a:r>
            <a:r>
              <a:rPr lang="en-US" sz="3600" dirty="0" smtClean="0"/>
              <a:t/>
            </a:r>
            <a:br>
              <a:rPr lang="en-US" sz="3600" dirty="0" smtClean="0"/>
            </a:br>
            <a:r>
              <a:rPr lang="en-US" sz="3600" dirty="0" smtClean="0"/>
              <a:t>Learning </a:t>
            </a:r>
            <a:r>
              <a:rPr lang="en-US" sz="3600" dirty="0"/>
              <a:t>from a New Model</a:t>
            </a:r>
            <a:endParaRPr lang="en-US" altLang="zh-CN" sz="3600" b="1" dirty="0" smtClean="0">
              <a:ea typeface="宋体" charset="-122"/>
            </a:endParaRPr>
          </a:p>
        </p:txBody>
      </p:sp>
      <p:sp>
        <p:nvSpPr>
          <p:cNvPr id="16386" name="Subtitle 2"/>
          <p:cNvSpPr>
            <a:spLocks noGrp="1"/>
          </p:cNvSpPr>
          <p:nvPr>
            <p:ph type="subTitle" idx="1"/>
          </p:nvPr>
        </p:nvSpPr>
        <p:spPr bwMode="auto">
          <a:xfrm>
            <a:off x="1981200" y="4191000"/>
            <a:ext cx="6400800" cy="1905000"/>
          </a:xfrm>
          <a:noFill/>
          <a:ln>
            <a:miter lim="800000"/>
            <a:headEnd/>
            <a:tailEnd/>
          </a:ln>
        </p:spPr>
        <p:txBody>
          <a:bodyPr vert="horz" wrap="square" lIns="91440" tIns="45720" rIns="91440" bIns="45720" numCol="1" anchor="t" anchorCtr="0" compatLnSpc="1">
            <a:prstTxWarp prst="textNoShape">
              <a:avLst/>
            </a:prstTxWarp>
          </a:bodyPr>
          <a:lstStyle/>
          <a:p>
            <a:r>
              <a:rPr lang="en-US" altLang="zh-CN" sz="2200" dirty="0">
                <a:ea typeface="宋体" charset="-122"/>
              </a:rPr>
              <a:t>Enyi </a:t>
            </a:r>
            <a:r>
              <a:rPr lang="en-US" altLang="zh-CN" sz="2200" dirty="0" smtClean="0">
                <a:ea typeface="宋体" charset="-122"/>
              </a:rPr>
              <a:t>Jen, Doctoral candidate</a:t>
            </a:r>
            <a:endParaRPr lang="en-US" altLang="zh-CN" sz="2200" dirty="0">
              <a:ea typeface="宋体" charset="-122"/>
            </a:endParaRPr>
          </a:p>
          <a:p>
            <a:r>
              <a:rPr lang="en-US" altLang="zh-CN" sz="2200" dirty="0" smtClean="0">
                <a:ea typeface="宋体" charset="-122"/>
              </a:rPr>
              <a:t>Jean </a:t>
            </a:r>
            <a:r>
              <a:rPr lang="en-US" altLang="zh-CN" sz="2200" dirty="0">
                <a:ea typeface="宋体" charset="-122"/>
              </a:rPr>
              <a:t>Peterson, </a:t>
            </a:r>
            <a:r>
              <a:rPr lang="en-US" altLang="zh-CN" sz="2200" dirty="0" err="1">
                <a:ea typeface="宋体" charset="-122"/>
              </a:rPr>
              <a:t>Ph.D</a:t>
            </a:r>
            <a:endParaRPr lang="en-US" altLang="zh-CN" sz="2200" dirty="0">
              <a:ea typeface="宋体" charset="-122"/>
            </a:endParaRPr>
          </a:p>
          <a:p>
            <a:r>
              <a:rPr lang="en-US" altLang="zh-CN" sz="2200" dirty="0" smtClean="0">
                <a:ea typeface="宋体" charset="-122"/>
              </a:rPr>
              <a:t>Purdue University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66800"/>
            <a:ext cx="7391400" cy="533400"/>
          </a:xfrm>
        </p:spPr>
        <p:txBody>
          <a:bodyPr/>
          <a:lstStyle/>
          <a:p>
            <a:r>
              <a:rPr lang="en-US" b="1" dirty="0" smtClean="0"/>
              <a:t>Training </a:t>
            </a:r>
            <a:endParaRPr lang="en-US" b="1" dirty="0"/>
          </a:p>
        </p:txBody>
      </p:sp>
      <p:sp>
        <p:nvSpPr>
          <p:cNvPr id="3" name="Content Placeholder 2"/>
          <p:cNvSpPr>
            <a:spLocks noGrp="1"/>
          </p:cNvSpPr>
          <p:nvPr>
            <p:ph idx="1"/>
          </p:nvPr>
        </p:nvSpPr>
        <p:spPr>
          <a:xfrm>
            <a:off x="1295400" y="1905000"/>
            <a:ext cx="7696200" cy="4373563"/>
          </a:xfrm>
        </p:spPr>
        <p:txBody>
          <a:bodyPr/>
          <a:lstStyle/>
          <a:p>
            <a:r>
              <a:rPr lang="en-US" sz="2600" dirty="0" smtClean="0"/>
              <a:t>3-hours online module training</a:t>
            </a:r>
          </a:p>
          <a:p>
            <a:pPr marL="0" indent="0">
              <a:buNone/>
            </a:pPr>
            <a:r>
              <a:rPr lang="en-US" sz="2600" dirty="0" smtClean="0"/>
              <a:t>	</a:t>
            </a:r>
            <a:r>
              <a:rPr lang="en-US" sz="2400" dirty="0" smtClean="0"/>
              <a:t>Developing </a:t>
            </a:r>
            <a:r>
              <a:rPr lang="en-US" sz="2400" dirty="0"/>
              <a:t>talent in underserved </a:t>
            </a:r>
            <a:r>
              <a:rPr lang="en-US" sz="2400" dirty="0" smtClean="0"/>
              <a:t>populations</a:t>
            </a:r>
          </a:p>
          <a:p>
            <a:r>
              <a:rPr lang="en-US" sz="2600" dirty="0" smtClean="0"/>
              <a:t>One day on-site training (6 hours)</a:t>
            </a:r>
          </a:p>
          <a:p>
            <a:pPr marL="0" indent="0">
              <a:buNone/>
            </a:pPr>
            <a:r>
              <a:rPr lang="en-US" sz="2600" dirty="0" smtClean="0"/>
              <a:t>	</a:t>
            </a:r>
            <a:r>
              <a:rPr lang="en-US" sz="2400" dirty="0" smtClean="0"/>
              <a:t>Brief </a:t>
            </a:r>
            <a:r>
              <a:rPr lang="en-US" sz="2400" dirty="0"/>
              <a:t>skills </a:t>
            </a:r>
            <a:r>
              <a:rPr lang="en-US" sz="2400" dirty="0" smtClean="0"/>
              <a:t>training: listening and responding</a:t>
            </a:r>
          </a:p>
          <a:p>
            <a:pPr marL="0" indent="0">
              <a:buNone/>
            </a:pPr>
            <a:r>
              <a:rPr lang="en-US" sz="2400" dirty="0"/>
              <a:t>	</a:t>
            </a:r>
            <a:r>
              <a:rPr lang="en-US" sz="2400" dirty="0" smtClean="0"/>
              <a:t>Paired role-playing </a:t>
            </a:r>
          </a:p>
          <a:p>
            <a:pPr marL="0" indent="0">
              <a:buNone/>
            </a:pPr>
            <a:r>
              <a:rPr lang="en-US" sz="2400" dirty="0"/>
              <a:t>	S</a:t>
            </a:r>
            <a:r>
              <a:rPr lang="en-US" sz="2400" dirty="0" smtClean="0"/>
              <a:t>mall-group dynamics (with demonstrations) </a:t>
            </a:r>
          </a:p>
          <a:p>
            <a:pPr marL="0" indent="0">
              <a:buNone/>
            </a:pPr>
            <a:r>
              <a:rPr lang="en-US" sz="2400" dirty="0"/>
              <a:t>	O</a:t>
            </a:r>
            <a:r>
              <a:rPr lang="en-US" sz="2400" dirty="0" smtClean="0"/>
              <a:t>verview </a:t>
            </a:r>
            <a:r>
              <a:rPr lang="en-US" sz="2400" dirty="0"/>
              <a:t>of </a:t>
            </a:r>
            <a:r>
              <a:rPr lang="en-US" sz="2400" dirty="0" smtClean="0"/>
              <a:t>affective </a:t>
            </a:r>
            <a:r>
              <a:rPr lang="en-US" sz="2400" dirty="0" smtClean="0"/>
              <a:t>curriculum</a:t>
            </a:r>
          </a:p>
          <a:p>
            <a:r>
              <a:rPr lang="en-US" sz="2600" dirty="0" smtClean="0"/>
              <a:t>Debriefing meetings during the program</a:t>
            </a:r>
          </a:p>
          <a:p>
            <a:pPr marL="0" indent="0">
              <a:buNone/>
            </a:pPr>
            <a:r>
              <a:rPr lang="en-US" sz="2600" dirty="0"/>
              <a:t>	</a:t>
            </a:r>
            <a:r>
              <a:rPr lang="en-US" sz="2600" dirty="0" smtClean="0"/>
              <a:t>COMET leaders:  2X</a:t>
            </a:r>
          </a:p>
          <a:p>
            <a:pPr marL="0" indent="0">
              <a:buNone/>
            </a:pPr>
            <a:r>
              <a:rPr lang="en-US" sz="2600" dirty="0"/>
              <a:t>	</a:t>
            </a:r>
            <a:r>
              <a:rPr lang="en-US" sz="2600" dirty="0" smtClean="0"/>
              <a:t>STAR and PULSAR leaders:  3X</a:t>
            </a:r>
          </a:p>
        </p:txBody>
      </p:sp>
    </p:spTree>
    <p:extLst>
      <p:ext uri="{BB962C8B-B14F-4D97-AF65-F5344CB8AC3E}">
        <p14:creationId xmlns:p14="http://schemas.microsoft.com/office/powerpoint/2010/main" val="141972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914400"/>
            <a:ext cx="8229600" cy="685800"/>
          </a:xfrm>
        </p:spPr>
        <p:txBody>
          <a:bodyPr/>
          <a:lstStyle/>
          <a:p>
            <a:pPr eaLnBrk="1" hangingPunct="1"/>
            <a:r>
              <a:rPr lang="en-US" altLang="en-US" b="1" dirty="0" err="1" smtClean="0"/>
              <a:t>Microskills</a:t>
            </a:r>
            <a:endParaRPr lang="en-US" altLang="en-US" b="1" dirty="0" smtClean="0"/>
          </a:p>
        </p:txBody>
      </p:sp>
      <p:sp>
        <p:nvSpPr>
          <p:cNvPr id="5123" name="Rectangle 3"/>
          <p:cNvSpPr>
            <a:spLocks noGrp="1" noChangeArrowheads="1"/>
          </p:cNvSpPr>
          <p:nvPr>
            <p:ph type="body" idx="1"/>
          </p:nvPr>
        </p:nvSpPr>
        <p:spPr>
          <a:xfrm>
            <a:off x="990600" y="1981200"/>
            <a:ext cx="7848600" cy="4572000"/>
          </a:xfrm>
        </p:spPr>
        <p:txBody>
          <a:bodyPr/>
          <a:lstStyle/>
          <a:p>
            <a:pPr eaLnBrk="1" hangingPunct="1">
              <a:lnSpc>
                <a:spcPct val="90000"/>
              </a:lnSpc>
            </a:pPr>
            <a:r>
              <a:rPr lang="en-US" altLang="en-US" sz="2800" dirty="0" smtClean="0"/>
              <a:t>Paying attention nonverbally                        			</a:t>
            </a:r>
            <a:r>
              <a:rPr lang="en-US" altLang="en-US" sz="1800" dirty="0" smtClean="0"/>
              <a:t>(nods, eye contact, body language, not turned away)</a:t>
            </a:r>
          </a:p>
          <a:p>
            <a:pPr eaLnBrk="1" hangingPunct="1">
              <a:lnSpc>
                <a:spcPct val="90000"/>
              </a:lnSpc>
            </a:pPr>
            <a:r>
              <a:rPr lang="en-US" altLang="en-US" sz="2800" dirty="0" smtClean="0"/>
              <a:t>Reflecting feelings </a:t>
            </a:r>
            <a:r>
              <a:rPr lang="en-US" altLang="en-US" sz="1800" dirty="0" smtClean="0"/>
              <a:t>(“That sounds very disappointing.”)</a:t>
            </a:r>
            <a:r>
              <a:rPr lang="en-US" altLang="en-US" dirty="0" smtClean="0"/>
              <a:t> </a:t>
            </a:r>
          </a:p>
          <a:p>
            <a:pPr eaLnBrk="1" hangingPunct="1">
              <a:lnSpc>
                <a:spcPct val="90000"/>
              </a:lnSpc>
            </a:pPr>
            <a:r>
              <a:rPr lang="en-US" altLang="en-US" sz="2800" dirty="0" smtClean="0"/>
              <a:t>Checking for accuracy </a:t>
            </a:r>
            <a:r>
              <a:rPr lang="en-US" altLang="en-US" sz="1800" dirty="0" smtClean="0"/>
              <a:t>(“Let me see if I have this right.”)</a:t>
            </a:r>
          </a:p>
          <a:p>
            <a:pPr eaLnBrk="1" hangingPunct="1">
              <a:lnSpc>
                <a:spcPct val="90000"/>
              </a:lnSpc>
            </a:pPr>
            <a:r>
              <a:rPr lang="en-US" altLang="en-US" sz="2800" dirty="0" smtClean="0"/>
              <a:t>Paraphrasing</a:t>
            </a:r>
            <a:r>
              <a:rPr lang="en-US" altLang="en-US" dirty="0" smtClean="0"/>
              <a:t> </a:t>
            </a:r>
            <a:r>
              <a:rPr lang="en-US" altLang="en-US" sz="1800" dirty="0" smtClean="0"/>
              <a:t>(“</a:t>
            </a:r>
            <a:r>
              <a:rPr lang="en-US" altLang="en-US" sz="1800" dirty="0"/>
              <a:t>Y</a:t>
            </a:r>
            <a:r>
              <a:rPr lang="en-US" altLang="en-US" sz="1800" dirty="0" smtClean="0"/>
              <a:t>ou went over there first, but didn’t stay long.”)</a:t>
            </a:r>
          </a:p>
          <a:p>
            <a:pPr eaLnBrk="1" hangingPunct="1">
              <a:lnSpc>
                <a:spcPct val="90000"/>
              </a:lnSpc>
            </a:pPr>
            <a:r>
              <a:rPr lang="en-US" altLang="en-US" sz="2800" dirty="0" smtClean="0"/>
              <a:t>Summarizing</a:t>
            </a:r>
            <a:r>
              <a:rPr lang="en-US" altLang="en-US" dirty="0" smtClean="0"/>
              <a:t> </a:t>
            </a:r>
            <a:r>
              <a:rPr lang="en-US" altLang="en-US" sz="1800" dirty="0" smtClean="0"/>
              <a:t>(“You had a bad day, with lots of setbacks.”)</a:t>
            </a:r>
          </a:p>
          <a:p>
            <a:pPr eaLnBrk="1" hangingPunct="1">
              <a:lnSpc>
                <a:spcPct val="90000"/>
              </a:lnSpc>
            </a:pPr>
            <a:r>
              <a:rPr lang="en-US" altLang="en-US" sz="2800" dirty="0" smtClean="0"/>
              <a:t>Asking open-ended questions</a:t>
            </a:r>
            <a:r>
              <a:rPr lang="en-US" altLang="en-US" dirty="0" smtClean="0"/>
              <a:t> </a:t>
            </a:r>
            <a:r>
              <a:rPr lang="en-US" altLang="en-US" sz="2000" dirty="0" smtClean="0"/>
              <a:t>(if any)</a:t>
            </a:r>
          </a:p>
          <a:p>
            <a:pPr eaLnBrk="1" hangingPunct="1">
              <a:lnSpc>
                <a:spcPct val="90000"/>
              </a:lnSpc>
            </a:pPr>
            <a:r>
              <a:rPr lang="en-US" altLang="en-US" sz="2800" dirty="0" smtClean="0"/>
              <a:t>Statements, not Questions </a:t>
            </a:r>
            <a:r>
              <a:rPr lang="en-US" altLang="en-US" sz="1800" dirty="0" smtClean="0"/>
              <a:t>(“Relationships can be 			complicated.”)</a:t>
            </a:r>
          </a:p>
          <a:p>
            <a:pPr eaLnBrk="1" hangingPunct="1">
              <a:lnSpc>
                <a:spcPct val="90000"/>
              </a:lnSpc>
            </a:pPr>
            <a:endParaRPr lang="en-US" altLang="en-US" sz="2400" dirty="0" smtClean="0"/>
          </a:p>
        </p:txBody>
      </p:sp>
    </p:spTree>
    <p:extLst>
      <p:ext uri="{BB962C8B-B14F-4D97-AF65-F5344CB8AC3E}">
        <p14:creationId xmlns:p14="http://schemas.microsoft.com/office/powerpoint/2010/main" val="3073433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a:xfrm>
            <a:off x="838200" y="990600"/>
            <a:ext cx="8763000" cy="5181600"/>
          </a:xfrm>
        </p:spPr>
        <p:txBody>
          <a:bodyPr/>
          <a:lstStyle/>
          <a:p>
            <a:pPr eaLnBrk="1" hangingPunct="1"/>
            <a:r>
              <a:rPr lang="en-US" altLang="en-US" b="1" dirty="0" smtClean="0"/>
              <a:t>Reflect the Feeling</a:t>
            </a:r>
            <a:br>
              <a:rPr lang="en-US" altLang="en-US" b="1" dirty="0" smtClean="0"/>
            </a:br>
            <a:r>
              <a:rPr lang="en-US" altLang="en-US" b="1" dirty="0" smtClean="0"/>
              <a:t/>
            </a:r>
            <a:br>
              <a:rPr lang="en-US" altLang="en-US" b="1" dirty="0" smtClean="0"/>
            </a:br>
            <a:r>
              <a:rPr lang="en-US" altLang="en-US" sz="2800" dirty="0" smtClean="0"/>
              <a:t>“Sounds like you . . .” </a:t>
            </a:r>
            <a:br>
              <a:rPr lang="en-US" altLang="en-US" sz="2800" dirty="0" smtClean="0"/>
            </a:br>
            <a:r>
              <a:rPr lang="en-US" altLang="en-US" sz="2800" dirty="0" smtClean="0"/>
              <a:t>“That sounds awful.” </a:t>
            </a:r>
            <a:br>
              <a:rPr lang="en-US" altLang="en-US" sz="2800" dirty="0" smtClean="0"/>
            </a:br>
            <a:r>
              <a:rPr lang="en-US" altLang="en-US" sz="2800" dirty="0" smtClean="0"/>
              <a:t>“I can feel how upset you are.” </a:t>
            </a:r>
            <a:br>
              <a:rPr lang="en-US" altLang="en-US" sz="2800" dirty="0" smtClean="0"/>
            </a:br>
            <a:r>
              <a:rPr lang="en-US" altLang="en-US" sz="2800" dirty="0" smtClean="0"/>
              <a:t>“I can feel how disappointed you are.” </a:t>
            </a:r>
            <a:br>
              <a:rPr lang="en-US" altLang="en-US" sz="2800" dirty="0" smtClean="0"/>
            </a:br>
            <a:r>
              <a:rPr lang="en-US" altLang="en-US" sz="2800" dirty="0" smtClean="0"/>
              <a:t>“It sounds as if it hurts bad.” </a:t>
            </a:r>
            <a:br>
              <a:rPr lang="en-US" altLang="en-US" sz="2800" dirty="0" smtClean="0"/>
            </a:br>
            <a:r>
              <a:rPr lang="en-US" altLang="en-US" sz="2800" dirty="0" smtClean="0"/>
              <a:t>“I’m listening.” </a:t>
            </a:r>
            <a:br>
              <a:rPr lang="en-US" altLang="en-US" sz="2800" dirty="0" smtClean="0"/>
            </a:br>
            <a:r>
              <a:rPr lang="en-US" altLang="en-US" sz="2800" dirty="0" smtClean="0"/>
              <a:t>“I can only imagine how much it hurts.”</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1216218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295400" y="274638"/>
            <a:ext cx="7391400" cy="1554162"/>
          </a:xfrm>
        </p:spPr>
        <p:txBody>
          <a:bodyPr/>
          <a:lstStyle/>
          <a:p>
            <a:pPr eaLnBrk="1" hangingPunct="1">
              <a:lnSpc>
                <a:spcPct val="80000"/>
              </a:lnSpc>
            </a:pPr>
            <a:r>
              <a:rPr lang="en-US" altLang="en-US" b="1" dirty="0" smtClean="0"/>
              <a:t>Ask for more.</a:t>
            </a:r>
            <a:br>
              <a:rPr lang="en-US" altLang="en-US" b="1" dirty="0" smtClean="0"/>
            </a:br>
            <a:r>
              <a:rPr lang="en-US" altLang="en-US" b="1" dirty="0" smtClean="0"/>
              <a:t/>
            </a:r>
            <a:br>
              <a:rPr lang="en-US" altLang="en-US" b="1" dirty="0" smtClean="0"/>
            </a:br>
            <a:r>
              <a:rPr lang="en-US" altLang="en-US" b="1" dirty="0" smtClean="0"/>
              <a:t>Ask for More</a:t>
            </a:r>
            <a:endParaRPr lang="en-US" altLang="en-US" sz="3200" dirty="0" smtClean="0"/>
          </a:p>
        </p:txBody>
      </p:sp>
      <p:sp>
        <p:nvSpPr>
          <p:cNvPr id="2" name="Content Placeholder 1"/>
          <p:cNvSpPr>
            <a:spLocks noGrp="1"/>
          </p:cNvSpPr>
          <p:nvPr>
            <p:ph idx="1"/>
          </p:nvPr>
        </p:nvSpPr>
        <p:spPr>
          <a:xfrm>
            <a:off x="1219200" y="2133600"/>
            <a:ext cx="7467600" cy="4572000"/>
          </a:xfrm>
        </p:spPr>
        <p:txBody>
          <a:bodyPr/>
          <a:lstStyle/>
          <a:p>
            <a:pPr marL="0" indent="0" algn="ctr">
              <a:buNone/>
            </a:pPr>
            <a:r>
              <a:rPr lang="en-US" altLang="en-US" b="1" dirty="0"/>
              <a:t>“</a:t>
            </a:r>
            <a:r>
              <a:rPr lang="en-US" altLang="en-US" dirty="0"/>
              <a:t>You said ‘threat.’ What did you mean, exactly?”</a:t>
            </a:r>
            <a:br>
              <a:rPr lang="en-US" altLang="en-US" dirty="0"/>
            </a:br>
            <a:r>
              <a:rPr lang="en-US" altLang="en-US" dirty="0"/>
              <a:t>“I don’t understand. What else happened?” </a:t>
            </a:r>
            <a:br>
              <a:rPr lang="en-US" altLang="en-US" dirty="0"/>
            </a:br>
            <a:r>
              <a:rPr lang="en-US" altLang="en-US" dirty="0"/>
              <a:t>“What do you mean?”</a:t>
            </a:r>
            <a:br>
              <a:rPr lang="en-US" altLang="en-US" dirty="0"/>
            </a:br>
            <a:r>
              <a:rPr lang="en-US" altLang="en-US" dirty="0"/>
              <a:t>“Tell me more about that.”</a:t>
            </a:r>
            <a:br>
              <a:rPr lang="en-US" altLang="en-US" dirty="0"/>
            </a:br>
            <a:r>
              <a:rPr lang="en-US" altLang="en-US" dirty="0"/>
              <a:t>“Is there anyone else you’re worried about?”</a:t>
            </a:r>
            <a:endParaRPr lang="en-US" dirty="0"/>
          </a:p>
        </p:txBody>
      </p:sp>
    </p:spTree>
    <p:extLst>
      <p:ext uri="{BB962C8B-B14F-4D97-AF65-F5344CB8AC3E}">
        <p14:creationId xmlns:p14="http://schemas.microsoft.com/office/powerpoint/2010/main" val="4293491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295400" y="1066800"/>
            <a:ext cx="7391400" cy="5486400"/>
          </a:xfrm>
        </p:spPr>
        <p:txBody>
          <a:bodyPr/>
          <a:lstStyle/>
          <a:p>
            <a:pPr eaLnBrk="1" hangingPunct="1">
              <a:lnSpc>
                <a:spcPct val="80000"/>
              </a:lnSpc>
            </a:pPr>
            <a:r>
              <a:rPr lang="en-US" altLang="en-US" b="1" dirty="0" smtClean="0"/>
              <a:t>Repeat what they said, </a:t>
            </a:r>
            <a:r>
              <a:rPr lang="en-US" altLang="en-US" b="1" dirty="0" smtClean="0"/>
              <a:t>   </a:t>
            </a:r>
            <a:r>
              <a:rPr lang="en-US" altLang="en-US" sz="3600" dirty="0" smtClean="0"/>
              <a:t>but </a:t>
            </a:r>
            <a:r>
              <a:rPr lang="en-US" altLang="en-US" sz="3600" dirty="0" smtClean="0"/>
              <a:t>in new words (briefly!).</a:t>
            </a:r>
            <a:r>
              <a:rPr lang="en-US" altLang="en-US" sz="3600" b="1" dirty="0" smtClean="0"/>
              <a:t/>
            </a:r>
            <a:br>
              <a:rPr lang="en-US" altLang="en-US" sz="3600" b="1" dirty="0" smtClean="0"/>
            </a:br>
            <a:r>
              <a:rPr lang="en-US" altLang="en-US" sz="3600" b="1" dirty="0" smtClean="0"/>
              <a:t/>
            </a:r>
            <a:br>
              <a:rPr lang="en-US" altLang="en-US" sz="3600" b="1" dirty="0" smtClean="0"/>
            </a:br>
            <a:r>
              <a:rPr lang="en-US" altLang="en-US" sz="3600" b="1" dirty="0" smtClean="0"/>
              <a:t/>
            </a:r>
            <a:br>
              <a:rPr lang="en-US" altLang="en-US" sz="3600" b="1" dirty="0" smtClean="0"/>
            </a:br>
            <a:r>
              <a:rPr lang="en-US" altLang="en-US" sz="3200" dirty="0" smtClean="0"/>
              <a:t>“So you’ve had a terrible week.”</a:t>
            </a:r>
            <a:br>
              <a:rPr lang="en-US" altLang="en-US" sz="3200" dirty="0" smtClean="0"/>
            </a:br>
            <a:r>
              <a:rPr lang="en-US" altLang="en-US" sz="3200" dirty="0" smtClean="0"/>
              <a:t/>
            </a:r>
            <a:br>
              <a:rPr lang="en-US" altLang="en-US" sz="3200" dirty="0" smtClean="0"/>
            </a:br>
            <a:r>
              <a:rPr lang="en-US" altLang="en-US" sz="3200" dirty="0" smtClean="0"/>
              <a:t> “Your dad was upset, and you gave up trying to explain.”</a:t>
            </a:r>
            <a:br>
              <a:rPr lang="en-US" altLang="en-US" sz="3200" dirty="0" smtClean="0"/>
            </a:br>
            <a:r>
              <a:rPr lang="en-US" altLang="en-US" sz="3200" dirty="0" smtClean="0"/>
              <a:t> </a:t>
            </a:r>
            <a:br>
              <a:rPr lang="en-US" altLang="en-US" sz="3200" dirty="0" smtClean="0"/>
            </a:br>
            <a:r>
              <a:rPr lang="en-US" altLang="en-US" sz="3200" dirty="0" smtClean="0"/>
              <a:t>“You got an “F” and you felt terrible.”</a:t>
            </a:r>
            <a:br>
              <a:rPr lang="en-US" altLang="en-US" sz="3200" dirty="0" smtClean="0"/>
            </a:br>
            <a:endParaRPr lang="en-US" altLang="en-US" sz="3200" dirty="0" smtClean="0"/>
          </a:p>
        </p:txBody>
      </p:sp>
    </p:spTree>
    <p:extLst>
      <p:ext uri="{BB962C8B-B14F-4D97-AF65-F5344CB8AC3E}">
        <p14:creationId xmlns:p14="http://schemas.microsoft.com/office/powerpoint/2010/main" val="393454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219200" y="838200"/>
            <a:ext cx="7467600" cy="762000"/>
          </a:xfrm>
        </p:spPr>
        <p:txBody>
          <a:bodyPr/>
          <a:lstStyle/>
          <a:p>
            <a:r>
              <a:rPr lang="en-US" altLang="en-US" b="1" dirty="0" smtClean="0"/>
              <a:t>Questioning</a:t>
            </a:r>
          </a:p>
        </p:txBody>
      </p:sp>
      <p:sp>
        <p:nvSpPr>
          <p:cNvPr id="19459" name="Content Placeholder 2"/>
          <p:cNvSpPr>
            <a:spLocks noGrp="1"/>
          </p:cNvSpPr>
          <p:nvPr>
            <p:ph idx="1"/>
          </p:nvPr>
        </p:nvSpPr>
        <p:spPr>
          <a:xfrm>
            <a:off x="1295400" y="1600200"/>
            <a:ext cx="7543800" cy="4525963"/>
          </a:xfrm>
        </p:spPr>
        <p:txBody>
          <a:bodyPr/>
          <a:lstStyle/>
          <a:p>
            <a:pPr eaLnBrk="1" hangingPunct="1">
              <a:lnSpc>
                <a:spcPct val="80000"/>
              </a:lnSpc>
              <a:buFont typeface="Wingdings" pitchFamily="2" charset="2"/>
              <a:buNone/>
            </a:pPr>
            <a:r>
              <a:rPr lang="en-US" altLang="en-US" sz="2400" dirty="0" smtClean="0"/>
              <a:t>Avoid </a:t>
            </a:r>
            <a:r>
              <a:rPr lang="en-US" altLang="en-US" sz="2400" b="1" dirty="0" smtClean="0">
                <a:solidFill>
                  <a:srgbClr val="0000FF"/>
                </a:solidFill>
              </a:rPr>
              <a:t>yes/no</a:t>
            </a:r>
            <a:r>
              <a:rPr lang="en-US" altLang="en-US" sz="2400" dirty="0" smtClean="0">
                <a:solidFill>
                  <a:srgbClr val="0000FF"/>
                </a:solidFill>
              </a:rPr>
              <a:t> </a:t>
            </a:r>
            <a:r>
              <a:rPr lang="en-US" altLang="en-US" sz="2400" dirty="0" smtClean="0"/>
              <a:t>questions.</a:t>
            </a:r>
          </a:p>
          <a:p>
            <a:pPr eaLnBrk="1" hangingPunct="1">
              <a:lnSpc>
                <a:spcPct val="80000"/>
              </a:lnSpc>
              <a:buFont typeface="Wingdings" pitchFamily="2" charset="2"/>
              <a:buNone/>
            </a:pPr>
            <a:r>
              <a:rPr lang="en-US" altLang="en-US" sz="2400" dirty="0" smtClean="0"/>
              <a:t>Avoid </a:t>
            </a:r>
            <a:r>
              <a:rPr lang="en-US" altLang="en-US" sz="2400" dirty="0" smtClean="0">
                <a:solidFill>
                  <a:srgbClr val="990099"/>
                </a:solidFill>
              </a:rPr>
              <a:t>Did/Do/Does; Is/Are; Was/Were; Has/Have/Had</a:t>
            </a:r>
          </a:p>
          <a:p>
            <a:pPr eaLnBrk="1" hangingPunct="1">
              <a:lnSpc>
                <a:spcPct val="80000"/>
              </a:lnSpc>
              <a:buFont typeface="Wingdings" pitchFamily="2" charset="2"/>
              <a:buNone/>
            </a:pPr>
            <a:endParaRPr lang="en-US" altLang="en-US" sz="800" dirty="0" smtClean="0">
              <a:solidFill>
                <a:srgbClr val="990099"/>
              </a:solidFill>
            </a:endParaRPr>
          </a:p>
          <a:p>
            <a:pPr eaLnBrk="1" hangingPunct="1">
              <a:lnSpc>
                <a:spcPct val="80000"/>
              </a:lnSpc>
              <a:buFontTx/>
              <a:buNone/>
            </a:pPr>
            <a:r>
              <a:rPr lang="en-US" altLang="en-US" sz="2400" dirty="0" smtClean="0"/>
              <a:t>	</a:t>
            </a:r>
            <a:r>
              <a:rPr lang="en-US" altLang="en-US" sz="2400" dirty="0" smtClean="0">
                <a:solidFill>
                  <a:srgbClr val="660066"/>
                </a:solidFill>
              </a:rPr>
              <a:t>What </a:t>
            </a:r>
            <a:r>
              <a:rPr lang="en-US" altLang="en-US" sz="2400" dirty="0" smtClean="0"/>
              <a:t>can you tell me about that?</a:t>
            </a:r>
          </a:p>
          <a:p>
            <a:pPr eaLnBrk="1" hangingPunct="1">
              <a:lnSpc>
                <a:spcPct val="80000"/>
              </a:lnSpc>
              <a:buFontTx/>
              <a:buNone/>
            </a:pPr>
            <a:r>
              <a:rPr lang="en-US" altLang="en-US" sz="2400" dirty="0" smtClean="0"/>
              <a:t>	</a:t>
            </a:r>
            <a:r>
              <a:rPr lang="en-US" altLang="en-US" sz="2400" dirty="0" smtClean="0">
                <a:solidFill>
                  <a:srgbClr val="660066"/>
                </a:solidFill>
              </a:rPr>
              <a:t>How</a:t>
            </a:r>
            <a:r>
              <a:rPr lang="en-US" altLang="en-US" sz="2400" dirty="0" smtClean="0"/>
              <a:t> did it happen?</a:t>
            </a:r>
          </a:p>
          <a:p>
            <a:pPr eaLnBrk="1" hangingPunct="1">
              <a:lnSpc>
                <a:spcPct val="80000"/>
              </a:lnSpc>
              <a:buFontTx/>
              <a:buNone/>
            </a:pPr>
            <a:r>
              <a:rPr lang="en-US" altLang="en-US" sz="2400" dirty="0" smtClean="0"/>
              <a:t>	</a:t>
            </a:r>
            <a:r>
              <a:rPr lang="en-US" altLang="en-US" sz="2400" dirty="0" smtClean="0">
                <a:solidFill>
                  <a:srgbClr val="660066"/>
                </a:solidFill>
              </a:rPr>
              <a:t>How</a:t>
            </a:r>
            <a:r>
              <a:rPr lang="en-US" altLang="en-US" sz="2400" dirty="0" smtClean="0"/>
              <a:t> did you feel when that happened?</a:t>
            </a:r>
          </a:p>
          <a:p>
            <a:pPr eaLnBrk="1" hangingPunct="1">
              <a:lnSpc>
                <a:spcPct val="80000"/>
              </a:lnSpc>
              <a:buFontTx/>
              <a:buNone/>
            </a:pPr>
            <a:r>
              <a:rPr lang="en-US" altLang="en-US" sz="2400" dirty="0" smtClean="0"/>
              <a:t>	</a:t>
            </a:r>
            <a:r>
              <a:rPr lang="en-US" altLang="en-US" sz="2400" dirty="0" smtClean="0">
                <a:solidFill>
                  <a:srgbClr val="7F1494"/>
                </a:solidFill>
              </a:rPr>
              <a:t>What </a:t>
            </a:r>
            <a:r>
              <a:rPr lang="en-US" altLang="en-US" sz="2400" dirty="0" smtClean="0"/>
              <a:t>are some examples that would help us understand?</a:t>
            </a:r>
          </a:p>
          <a:p>
            <a:pPr eaLnBrk="1" hangingPunct="1">
              <a:lnSpc>
                <a:spcPct val="80000"/>
              </a:lnSpc>
              <a:buFontTx/>
              <a:buNone/>
            </a:pPr>
            <a:r>
              <a:rPr lang="en-US" altLang="en-US" sz="2400" dirty="0" smtClean="0"/>
              <a:t>	</a:t>
            </a:r>
            <a:r>
              <a:rPr lang="en-US" altLang="en-US" sz="2400" dirty="0" smtClean="0">
                <a:solidFill>
                  <a:srgbClr val="660066"/>
                </a:solidFill>
              </a:rPr>
              <a:t>How </a:t>
            </a:r>
            <a:r>
              <a:rPr lang="en-US" altLang="en-US" sz="2400" dirty="0" smtClean="0"/>
              <a:t>are you feeling now?</a:t>
            </a:r>
          </a:p>
          <a:p>
            <a:pPr eaLnBrk="1" hangingPunct="1">
              <a:lnSpc>
                <a:spcPct val="80000"/>
              </a:lnSpc>
              <a:buFontTx/>
              <a:buNone/>
            </a:pPr>
            <a:r>
              <a:rPr lang="en-US" altLang="en-US" sz="2400" dirty="0" smtClean="0"/>
              <a:t>	</a:t>
            </a:r>
            <a:r>
              <a:rPr lang="en-US" altLang="en-US" sz="2400" dirty="0" smtClean="0">
                <a:solidFill>
                  <a:srgbClr val="660066"/>
                </a:solidFill>
              </a:rPr>
              <a:t>What’s</a:t>
            </a:r>
            <a:r>
              <a:rPr lang="en-US" altLang="en-US" sz="2400" dirty="0" smtClean="0"/>
              <a:t> been happening?</a:t>
            </a:r>
          </a:p>
          <a:p>
            <a:pPr eaLnBrk="1" hangingPunct="1">
              <a:lnSpc>
                <a:spcPct val="80000"/>
              </a:lnSpc>
              <a:buFontTx/>
              <a:buNone/>
            </a:pPr>
            <a:r>
              <a:rPr lang="en-US" altLang="en-US" sz="2400" dirty="0" smtClean="0"/>
              <a:t>	</a:t>
            </a:r>
            <a:r>
              <a:rPr lang="en-US" altLang="en-US" sz="2400" dirty="0" smtClean="0">
                <a:solidFill>
                  <a:srgbClr val="660066"/>
                </a:solidFill>
              </a:rPr>
              <a:t>When </a:t>
            </a:r>
            <a:r>
              <a:rPr lang="en-US" altLang="en-US" sz="2400" dirty="0" smtClean="0"/>
              <a:t>do you usually feel that way?</a:t>
            </a:r>
          </a:p>
          <a:p>
            <a:pPr eaLnBrk="1" hangingPunct="1">
              <a:lnSpc>
                <a:spcPct val="80000"/>
              </a:lnSpc>
              <a:buFontTx/>
              <a:buNone/>
            </a:pPr>
            <a:r>
              <a:rPr lang="en-US" altLang="en-US" sz="2400" dirty="0" smtClean="0"/>
              <a:t>	</a:t>
            </a:r>
            <a:r>
              <a:rPr lang="en-US" altLang="en-US" sz="2400" dirty="0" smtClean="0">
                <a:solidFill>
                  <a:srgbClr val="660066"/>
                </a:solidFill>
              </a:rPr>
              <a:t>How</a:t>
            </a:r>
            <a:r>
              <a:rPr lang="en-US" altLang="en-US" sz="2400" dirty="0" smtClean="0"/>
              <a:t> often is this a problem?</a:t>
            </a:r>
          </a:p>
          <a:p>
            <a:pPr eaLnBrk="1" hangingPunct="1">
              <a:lnSpc>
                <a:spcPct val="80000"/>
              </a:lnSpc>
              <a:buFontTx/>
              <a:buNone/>
            </a:pPr>
            <a:endParaRPr lang="en-US" altLang="en-US" sz="800" dirty="0" smtClean="0"/>
          </a:p>
          <a:p>
            <a:pPr eaLnBrk="1" hangingPunct="1">
              <a:lnSpc>
                <a:spcPct val="80000"/>
              </a:lnSpc>
              <a:buFontTx/>
              <a:buNone/>
            </a:pPr>
            <a:r>
              <a:rPr lang="en-US" altLang="en-US" sz="2400" dirty="0" smtClean="0"/>
              <a:t>Be aware that </a:t>
            </a:r>
            <a:r>
              <a:rPr lang="en-US" altLang="en-US" sz="2400" dirty="0" smtClean="0">
                <a:solidFill>
                  <a:srgbClr val="990099"/>
                </a:solidFill>
              </a:rPr>
              <a:t>questions control</a:t>
            </a:r>
            <a:r>
              <a:rPr lang="en-US" altLang="en-US" sz="2400" dirty="0" smtClean="0"/>
              <a:t> the conversation. </a:t>
            </a:r>
          </a:p>
          <a:p>
            <a:pPr eaLnBrk="1" hangingPunct="1">
              <a:lnSpc>
                <a:spcPct val="80000"/>
              </a:lnSpc>
              <a:buFontTx/>
              <a:buNone/>
            </a:pPr>
            <a:r>
              <a:rPr lang="en-US" altLang="en-US" sz="2400" dirty="0" smtClean="0"/>
              <a:t>	They reflect the </a:t>
            </a:r>
            <a:r>
              <a:rPr lang="en-US" altLang="en-US" sz="2400" i="1" dirty="0" smtClean="0"/>
              <a:t>listener’s </a:t>
            </a:r>
            <a:r>
              <a:rPr lang="en-US" altLang="en-US" sz="2400" dirty="0" smtClean="0"/>
              <a:t>agenda.</a:t>
            </a:r>
          </a:p>
          <a:p>
            <a:endParaRPr lang="en-US" altLang="en-US" dirty="0" smtClean="0"/>
          </a:p>
        </p:txBody>
      </p:sp>
    </p:spTree>
    <p:extLst>
      <p:ext uri="{BB962C8B-B14F-4D97-AF65-F5344CB8AC3E}">
        <p14:creationId xmlns:p14="http://schemas.microsoft.com/office/powerpoint/2010/main" val="3626995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219200" y="1066800"/>
            <a:ext cx="7467600" cy="838200"/>
          </a:xfrm>
        </p:spPr>
        <p:txBody>
          <a:bodyPr/>
          <a:lstStyle/>
          <a:p>
            <a:pPr eaLnBrk="1" hangingPunct="1"/>
            <a:r>
              <a:rPr lang="en-US" altLang="en-US" b="1" dirty="0" smtClean="0"/>
              <a:t>Open-ended Questioning</a:t>
            </a:r>
          </a:p>
        </p:txBody>
      </p:sp>
      <p:sp>
        <p:nvSpPr>
          <p:cNvPr id="18435" name="Rectangle 3"/>
          <p:cNvSpPr>
            <a:spLocks noGrp="1" noChangeArrowheads="1"/>
          </p:cNvSpPr>
          <p:nvPr>
            <p:ph type="body" idx="1"/>
          </p:nvPr>
        </p:nvSpPr>
        <p:spPr>
          <a:xfrm>
            <a:off x="990600" y="1981200"/>
            <a:ext cx="7696200" cy="4144963"/>
          </a:xfrm>
        </p:spPr>
        <p:txBody>
          <a:bodyPr/>
          <a:lstStyle/>
          <a:p>
            <a:pPr eaLnBrk="1" hangingPunct="1">
              <a:lnSpc>
                <a:spcPct val="90000"/>
              </a:lnSpc>
            </a:pPr>
            <a:r>
              <a:rPr lang="en-US" altLang="en-US" sz="2400" b="1" dirty="0" smtClean="0">
                <a:solidFill>
                  <a:schemeClr val="accent2">
                    <a:lumMod val="75000"/>
                  </a:schemeClr>
                </a:solidFill>
              </a:rPr>
              <a:t>Closed</a:t>
            </a:r>
            <a:r>
              <a:rPr lang="en-US" altLang="en-US" sz="2400" dirty="0" smtClean="0"/>
              <a:t> questions (e.g., beginning with “Did” or 	“Have”) can be answered with “yes” or “no” and 	usually do not generate conversation.</a:t>
            </a:r>
          </a:p>
          <a:p>
            <a:pPr eaLnBrk="1" hangingPunct="1">
              <a:lnSpc>
                <a:spcPct val="90000"/>
              </a:lnSpc>
            </a:pPr>
            <a:r>
              <a:rPr lang="en-US" altLang="en-US" sz="2400" dirty="0" smtClean="0"/>
              <a:t>They can “shut down” a conversation and can 	indicate that the questioner is not being open to 	hearing the student’s concerns.  </a:t>
            </a:r>
          </a:p>
          <a:p>
            <a:pPr eaLnBrk="1" hangingPunct="1">
              <a:lnSpc>
                <a:spcPct val="90000"/>
              </a:lnSpc>
            </a:pPr>
            <a:r>
              <a:rPr lang="en-US" altLang="en-US" sz="2400" b="1" dirty="0" smtClean="0">
                <a:solidFill>
                  <a:schemeClr val="accent2">
                    <a:lumMod val="75000"/>
                  </a:schemeClr>
                </a:solidFill>
              </a:rPr>
              <a:t>Open-ended</a:t>
            </a:r>
            <a:r>
              <a:rPr lang="en-US" altLang="en-US" sz="2400" dirty="0" smtClean="0"/>
              <a:t> questions provide opportunity for 	students to elaborate, clarify, inform, express, 	and be complex.  </a:t>
            </a:r>
          </a:p>
          <a:p>
            <a:pPr eaLnBrk="1" hangingPunct="1">
              <a:lnSpc>
                <a:spcPct val="90000"/>
              </a:lnSpc>
            </a:pPr>
            <a:r>
              <a:rPr lang="en-US" altLang="en-US" sz="2400" dirty="0" smtClean="0"/>
              <a:t>Questions or prompts beginning with </a:t>
            </a:r>
            <a:r>
              <a:rPr lang="en-US" altLang="en-US" sz="2400" b="1" i="1" dirty="0" smtClean="0"/>
              <a:t>“how,” “what 	kind,” “what,” “tell me about” or “help me 	understand”</a:t>
            </a:r>
            <a:r>
              <a:rPr lang="en-US" altLang="en-US" sz="2400" dirty="0" smtClean="0"/>
              <a:t> are likely to generate complex 	responses.</a:t>
            </a:r>
          </a:p>
          <a:p>
            <a:pPr eaLnBrk="1" hangingPunct="1">
              <a:lnSpc>
                <a:spcPct val="90000"/>
              </a:lnSpc>
            </a:pPr>
            <a:endParaRPr lang="en-US" altLang="en-US" sz="2400" dirty="0" smtClean="0"/>
          </a:p>
        </p:txBody>
      </p:sp>
    </p:spTree>
    <p:extLst>
      <p:ext uri="{BB962C8B-B14F-4D97-AF65-F5344CB8AC3E}">
        <p14:creationId xmlns:p14="http://schemas.microsoft.com/office/powerpoint/2010/main" val="4103845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219200" y="914400"/>
            <a:ext cx="7467600" cy="762000"/>
          </a:xfrm>
        </p:spPr>
        <p:txBody>
          <a:bodyPr/>
          <a:lstStyle/>
          <a:p>
            <a:pPr eaLnBrk="1" hangingPunct="1"/>
            <a:r>
              <a:rPr lang="en-US" altLang="en-US" b="1" dirty="0" smtClean="0"/>
              <a:t>Listening is Hard Work</a:t>
            </a:r>
          </a:p>
        </p:txBody>
      </p:sp>
      <p:sp>
        <p:nvSpPr>
          <p:cNvPr id="20483" name="Rectangle 3"/>
          <p:cNvSpPr>
            <a:spLocks noGrp="1" noChangeArrowheads="1"/>
          </p:cNvSpPr>
          <p:nvPr>
            <p:ph type="body" idx="4294967295"/>
          </p:nvPr>
        </p:nvSpPr>
        <p:spPr>
          <a:xfrm>
            <a:off x="1219200" y="1981200"/>
            <a:ext cx="7010400" cy="4144963"/>
          </a:xfrm>
          <a:prstGeom prst="rect">
            <a:avLst/>
          </a:prstGeom>
        </p:spPr>
        <p:txBody>
          <a:bodyPr/>
          <a:lstStyle/>
          <a:p>
            <a:pPr eaLnBrk="1" hangingPunct="1"/>
            <a:r>
              <a:rPr lang="en-US" altLang="en-US" sz="2800" dirty="0" smtClean="0"/>
              <a:t>Active listening is </a:t>
            </a:r>
            <a:r>
              <a:rPr lang="en-US" altLang="en-US" sz="2800" dirty="0" smtClean="0"/>
              <a:t>difficult</a:t>
            </a:r>
            <a:r>
              <a:rPr lang="en-US" altLang="en-US" sz="2800" dirty="0" smtClean="0"/>
              <a:t> </a:t>
            </a:r>
            <a:r>
              <a:rPr lang="en-US" altLang="en-US" sz="2800" dirty="0" smtClean="0"/>
              <a:t>because it 	involves </a:t>
            </a:r>
            <a:r>
              <a:rPr lang="en-US" altLang="en-US" sz="2800" i="1" dirty="0" smtClean="0"/>
              <a:t>a loss of control.</a:t>
            </a:r>
          </a:p>
          <a:p>
            <a:pPr eaLnBrk="1" hangingPunct="1"/>
            <a:endParaRPr lang="en-US" altLang="en-US" sz="800" dirty="0" smtClean="0"/>
          </a:p>
          <a:p>
            <a:pPr eaLnBrk="1" hangingPunct="1"/>
            <a:r>
              <a:rPr lang="en-US" altLang="en-US" sz="2800" dirty="0" smtClean="0"/>
              <a:t>If you’re afraid of what you might hear,   	it </a:t>
            </a:r>
            <a:r>
              <a:rPr lang="en-US" altLang="en-US" sz="2800" i="1" dirty="0" smtClean="0"/>
              <a:t>feels unsafe </a:t>
            </a:r>
            <a:r>
              <a:rPr lang="en-US" altLang="en-US" sz="2800" dirty="0" smtClean="0"/>
              <a:t>to relinquish control.</a:t>
            </a:r>
          </a:p>
          <a:p>
            <a:pPr eaLnBrk="1" hangingPunct="1">
              <a:buFontTx/>
              <a:buNone/>
            </a:pPr>
            <a:endParaRPr lang="en-US" altLang="en-US" sz="800" dirty="0" smtClean="0"/>
          </a:p>
          <a:p>
            <a:pPr eaLnBrk="1" hangingPunct="1"/>
            <a:r>
              <a:rPr lang="en-US" altLang="en-US" sz="2800" dirty="0" smtClean="0"/>
              <a:t>Even if you DO know what someone is 	going to say, he/she still </a:t>
            </a:r>
            <a:r>
              <a:rPr lang="en-US" altLang="en-US" sz="2800" i="1" dirty="0" smtClean="0"/>
              <a:t>needs to 	say it</a:t>
            </a:r>
            <a:r>
              <a:rPr lang="en-US" altLang="en-US" sz="2800" dirty="0" smtClean="0"/>
              <a:t>—and have you listen and then 	acknowledge it—before feeling 	understood.</a:t>
            </a:r>
          </a:p>
        </p:txBody>
      </p:sp>
    </p:spTree>
    <p:extLst>
      <p:ext uri="{BB962C8B-B14F-4D97-AF65-F5344CB8AC3E}">
        <p14:creationId xmlns:p14="http://schemas.microsoft.com/office/powerpoint/2010/main" val="1467804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219200" y="990600"/>
            <a:ext cx="7467600" cy="990600"/>
          </a:xfrm>
        </p:spPr>
        <p:txBody>
          <a:bodyPr/>
          <a:lstStyle/>
          <a:p>
            <a:r>
              <a:rPr lang="en-US" altLang="en-US" b="1" dirty="0" smtClean="0"/>
              <a:t>Guidelines</a:t>
            </a:r>
            <a:endParaRPr lang="en-US" altLang="en-US" b="1" dirty="0" smtClean="0"/>
          </a:p>
        </p:txBody>
      </p:sp>
      <p:sp>
        <p:nvSpPr>
          <p:cNvPr id="27651" name="Content Placeholder 2"/>
          <p:cNvSpPr>
            <a:spLocks noGrp="1"/>
          </p:cNvSpPr>
          <p:nvPr>
            <p:ph idx="1"/>
          </p:nvPr>
        </p:nvSpPr>
        <p:spPr>
          <a:xfrm>
            <a:off x="1295400" y="2133600"/>
            <a:ext cx="7391400" cy="3992563"/>
          </a:xfrm>
        </p:spPr>
        <p:txBody>
          <a:bodyPr/>
          <a:lstStyle/>
          <a:p>
            <a:pPr eaLnBrk="1" hangingPunct="1">
              <a:lnSpc>
                <a:spcPct val="80000"/>
              </a:lnSpc>
            </a:pPr>
            <a:r>
              <a:rPr lang="en-US" altLang="en-US" dirty="0" smtClean="0"/>
              <a:t>Be </a:t>
            </a:r>
            <a:r>
              <a:rPr lang="en-US" altLang="en-US" sz="3600" b="1" dirty="0" smtClean="0">
                <a:solidFill>
                  <a:srgbClr val="C00000"/>
                </a:solidFill>
              </a:rPr>
              <a:t>non</a:t>
            </a:r>
            <a:r>
              <a:rPr lang="en-US" altLang="en-US" sz="3600" dirty="0" smtClean="0">
                <a:solidFill>
                  <a:srgbClr val="C00000"/>
                </a:solidFill>
              </a:rPr>
              <a:t>judgmenta</a:t>
            </a:r>
            <a:r>
              <a:rPr lang="en-US" altLang="en-US" dirty="0" smtClean="0">
                <a:solidFill>
                  <a:srgbClr val="C00000"/>
                </a:solidFill>
              </a:rPr>
              <a:t>l</a:t>
            </a:r>
            <a:r>
              <a:rPr lang="en-US" altLang="en-US" dirty="0" smtClean="0"/>
              <a:t>.</a:t>
            </a:r>
          </a:p>
          <a:p>
            <a:pPr eaLnBrk="1" hangingPunct="1">
              <a:lnSpc>
                <a:spcPct val="80000"/>
              </a:lnSpc>
              <a:buFontTx/>
              <a:buNone/>
            </a:pPr>
            <a:endParaRPr lang="en-US" altLang="en-US" sz="800" dirty="0" smtClean="0"/>
          </a:p>
          <a:p>
            <a:pPr eaLnBrk="1" hangingPunct="1">
              <a:lnSpc>
                <a:spcPct val="80000"/>
              </a:lnSpc>
            </a:pPr>
            <a:r>
              <a:rPr lang="en-US" altLang="en-US" dirty="0" smtClean="0"/>
              <a:t>Be </a:t>
            </a:r>
            <a:r>
              <a:rPr lang="en-US" altLang="en-US" sz="4400" dirty="0" smtClean="0">
                <a:solidFill>
                  <a:srgbClr val="C00000"/>
                </a:solidFill>
                <a:latin typeface="Bookman Old Style" pitchFamily="18" charset="0"/>
              </a:rPr>
              <a:t>calm</a:t>
            </a:r>
            <a:r>
              <a:rPr lang="en-US" altLang="en-US" dirty="0" smtClean="0"/>
              <a:t> and poised, </a:t>
            </a:r>
            <a:r>
              <a:rPr lang="en-US" altLang="en-US" b="1" dirty="0" smtClean="0">
                <a:solidFill>
                  <a:srgbClr val="0070C0"/>
                </a:solidFill>
                <a:latin typeface="Berlin Sans FB" pitchFamily="34" charset="0"/>
              </a:rPr>
              <a:t>no matter what</a:t>
            </a:r>
            <a:r>
              <a:rPr lang="en-US" altLang="en-US" dirty="0" smtClean="0"/>
              <a:t>.</a:t>
            </a:r>
          </a:p>
          <a:p>
            <a:pPr eaLnBrk="1" hangingPunct="1">
              <a:lnSpc>
                <a:spcPct val="80000"/>
              </a:lnSpc>
              <a:buFontTx/>
              <a:buNone/>
            </a:pPr>
            <a:endParaRPr lang="en-US" altLang="en-US" sz="800" dirty="0" smtClean="0"/>
          </a:p>
          <a:p>
            <a:pPr eaLnBrk="1" hangingPunct="1">
              <a:lnSpc>
                <a:spcPct val="80000"/>
              </a:lnSpc>
            </a:pPr>
            <a:r>
              <a:rPr lang="en-US" altLang="en-US" dirty="0" smtClean="0"/>
              <a:t>Accept what they say as important from </a:t>
            </a:r>
            <a:r>
              <a:rPr lang="en-US" altLang="en-US" dirty="0" smtClean="0">
                <a:solidFill>
                  <a:srgbClr val="C00000"/>
                </a:solidFill>
                <a:latin typeface="Gill Sans Ultra Bold" pitchFamily="34" charset="0"/>
              </a:rPr>
              <a:t>their</a:t>
            </a:r>
            <a:r>
              <a:rPr lang="en-US" altLang="en-US" dirty="0" smtClean="0">
                <a:latin typeface="Gill Sans Ultra Bold" pitchFamily="34" charset="0"/>
              </a:rPr>
              <a:t> </a:t>
            </a:r>
            <a:r>
              <a:rPr lang="en-US" altLang="en-US" dirty="0" smtClean="0"/>
              <a:t>perspective.</a:t>
            </a:r>
          </a:p>
          <a:p>
            <a:pPr eaLnBrk="1" hangingPunct="1">
              <a:lnSpc>
                <a:spcPct val="80000"/>
              </a:lnSpc>
              <a:buFontTx/>
              <a:buNone/>
            </a:pPr>
            <a:endParaRPr lang="en-US" altLang="en-US" sz="800" dirty="0" smtClean="0"/>
          </a:p>
          <a:p>
            <a:pPr eaLnBrk="1" hangingPunct="1">
              <a:lnSpc>
                <a:spcPct val="80000"/>
              </a:lnSpc>
            </a:pPr>
            <a:r>
              <a:rPr lang="en-US" altLang="en-US" dirty="0" smtClean="0"/>
              <a:t>Keep the focus on </a:t>
            </a:r>
            <a:r>
              <a:rPr lang="en-US" altLang="en-US" sz="4400" dirty="0" smtClean="0">
                <a:latin typeface="Script MT Bold" pitchFamily="66" charset="0"/>
              </a:rPr>
              <a:t>them</a:t>
            </a:r>
            <a:r>
              <a:rPr lang="en-US" altLang="en-US" dirty="0" smtClean="0"/>
              <a:t>, </a:t>
            </a:r>
            <a:r>
              <a:rPr lang="en-US" altLang="en-US" dirty="0" smtClean="0">
                <a:solidFill>
                  <a:srgbClr val="C00000"/>
                </a:solidFill>
              </a:rPr>
              <a:t>not on </a:t>
            </a:r>
            <a:r>
              <a:rPr lang="en-US" altLang="en-US" sz="4800" dirty="0" smtClean="0">
                <a:solidFill>
                  <a:srgbClr val="C00000"/>
                </a:solidFill>
                <a:latin typeface="Bernard MT Condensed" pitchFamily="18" charset="0"/>
              </a:rPr>
              <a:t>you</a:t>
            </a:r>
            <a:r>
              <a:rPr lang="en-US" altLang="en-US" dirty="0" smtClean="0"/>
              <a:t>.</a:t>
            </a:r>
          </a:p>
          <a:p>
            <a:pPr eaLnBrk="1" hangingPunct="1">
              <a:lnSpc>
                <a:spcPct val="80000"/>
              </a:lnSpc>
              <a:buFontTx/>
              <a:buNone/>
            </a:pPr>
            <a:endParaRPr lang="en-US" altLang="en-US" sz="800" dirty="0" smtClean="0"/>
          </a:p>
          <a:p>
            <a:pPr eaLnBrk="1" hangingPunct="1">
              <a:lnSpc>
                <a:spcPct val="80000"/>
              </a:lnSpc>
            </a:pPr>
            <a:r>
              <a:rPr lang="en-US" altLang="en-US" dirty="0" smtClean="0"/>
              <a:t>Don’t </a:t>
            </a:r>
            <a:r>
              <a:rPr lang="en-US" altLang="en-US" sz="4400" b="1" dirty="0" smtClean="0">
                <a:latin typeface="Arial Narrow" pitchFamily="34" charset="0"/>
              </a:rPr>
              <a:t>over-function</a:t>
            </a:r>
            <a:r>
              <a:rPr lang="en-US" altLang="en-US" dirty="0" smtClean="0"/>
              <a:t>!</a:t>
            </a:r>
          </a:p>
        </p:txBody>
      </p:sp>
    </p:spTree>
    <p:extLst>
      <p:ext uri="{BB962C8B-B14F-4D97-AF65-F5344CB8AC3E}">
        <p14:creationId xmlns:p14="http://schemas.microsoft.com/office/powerpoint/2010/main" val="371234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title"/>
          </p:nvPr>
        </p:nvSpPr>
        <p:spPr>
          <a:xfrm>
            <a:off x="1295400" y="2133600"/>
            <a:ext cx="7391400" cy="4038600"/>
          </a:xfrm>
        </p:spPr>
        <p:txBody>
          <a:bodyPr/>
          <a:lstStyle/>
          <a:p>
            <a:r>
              <a:rPr lang="en-US" altLang="en-US" sz="3600" b="1" dirty="0" smtClean="0"/>
              <a:t>Compliment them </a:t>
            </a:r>
            <a:r>
              <a:rPr lang="en-US" altLang="en-US" sz="3600" b="1" dirty="0" smtClean="0"/>
              <a:t>                             </a:t>
            </a:r>
            <a:r>
              <a:rPr lang="en-US" altLang="en-US" sz="3600" dirty="0" smtClean="0"/>
              <a:t>when </a:t>
            </a:r>
            <a:r>
              <a:rPr lang="en-US" altLang="en-US" sz="3600" dirty="0" smtClean="0"/>
              <a:t>they say something well . . . </a:t>
            </a:r>
            <a:br>
              <a:rPr lang="en-US" altLang="en-US" sz="3600" dirty="0" smtClean="0"/>
            </a:br>
            <a:r>
              <a:rPr lang="en-US" altLang="en-US" sz="3600" dirty="0" smtClean="0"/>
              <a:t>when they listen well . . . </a:t>
            </a:r>
            <a:br>
              <a:rPr lang="en-US" altLang="en-US" sz="3600" dirty="0" smtClean="0"/>
            </a:br>
            <a:r>
              <a:rPr lang="en-US" altLang="en-US" sz="3600" dirty="0" smtClean="0"/>
              <a:t>when they “are a group.”</a:t>
            </a:r>
            <a:br>
              <a:rPr lang="en-US" altLang="en-US" sz="3600" dirty="0" smtClean="0"/>
            </a:br>
            <a:r>
              <a:rPr lang="en-US" altLang="en-US" sz="3600" dirty="0" smtClean="0"/>
              <a:t/>
            </a:r>
            <a:br>
              <a:rPr lang="en-US" altLang="en-US" sz="3600" dirty="0" smtClean="0"/>
            </a:br>
            <a:r>
              <a:rPr lang="en-US" altLang="en-US" sz="3600" dirty="0" smtClean="0"/>
              <a:t>“On a scale of 1 to 10 . . .”</a:t>
            </a:r>
          </a:p>
        </p:txBody>
      </p:sp>
    </p:spTree>
    <p:extLst>
      <p:ext uri="{BB962C8B-B14F-4D97-AF65-F5344CB8AC3E}">
        <p14:creationId xmlns:p14="http://schemas.microsoft.com/office/powerpoint/2010/main" val="1713780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066800"/>
            <a:ext cx="6934200" cy="609600"/>
          </a:xfrm>
        </p:spPr>
        <p:txBody>
          <a:bodyPr/>
          <a:lstStyle/>
          <a:p>
            <a:r>
              <a:rPr lang="en-US" dirty="0" smtClean="0"/>
              <a:t>Rationale</a:t>
            </a:r>
            <a:endParaRPr lang="en-US" dirty="0"/>
          </a:p>
        </p:txBody>
      </p:sp>
      <p:sp>
        <p:nvSpPr>
          <p:cNvPr id="3" name="Content Placeholder 2"/>
          <p:cNvSpPr>
            <a:spLocks noGrp="1"/>
          </p:cNvSpPr>
          <p:nvPr>
            <p:ph idx="1"/>
          </p:nvPr>
        </p:nvSpPr>
        <p:spPr>
          <a:xfrm>
            <a:off x="1447800" y="1905000"/>
            <a:ext cx="7543800" cy="3992563"/>
          </a:xfrm>
        </p:spPr>
        <p:txBody>
          <a:bodyPr/>
          <a:lstStyle/>
          <a:p>
            <a:r>
              <a:rPr lang="en-US" sz="2600" dirty="0">
                <a:solidFill>
                  <a:srgbClr val="C00000"/>
                </a:solidFill>
              </a:rPr>
              <a:t>S</a:t>
            </a:r>
            <a:r>
              <a:rPr lang="en-US" sz="2600" dirty="0" smtClean="0">
                <a:solidFill>
                  <a:srgbClr val="C00000"/>
                </a:solidFill>
              </a:rPr>
              <a:t>ocial and emotional concerns </a:t>
            </a:r>
            <a:r>
              <a:rPr lang="en-US" sz="2600" dirty="0" smtClean="0"/>
              <a:t>of high-ability 	students do not receive adequate attention.</a:t>
            </a:r>
          </a:p>
          <a:p>
            <a:r>
              <a:rPr lang="en-US" sz="2600" dirty="0"/>
              <a:t>E</a:t>
            </a:r>
            <a:r>
              <a:rPr lang="en-US" sz="2600" dirty="0" smtClean="0"/>
              <a:t>xploring </a:t>
            </a:r>
            <a:r>
              <a:rPr lang="en-US" sz="2600" dirty="0" smtClean="0">
                <a:solidFill>
                  <a:srgbClr val="C00000"/>
                </a:solidFill>
              </a:rPr>
              <a:t>developmental tasks and challenges </a:t>
            </a:r>
            <a:r>
              <a:rPr lang="en-US" sz="2600" dirty="0" smtClean="0"/>
              <a:t>	(e.g., identity, relationships, self-regulation, 	separation/differentiation, values,  	postsecondary </a:t>
            </a:r>
            <a:r>
              <a:rPr lang="en-US" sz="2600" dirty="0"/>
              <a:t>and career </a:t>
            </a:r>
            <a:r>
              <a:rPr lang="en-US" sz="2600" dirty="0" smtClean="0"/>
              <a:t>choices) is 	important. </a:t>
            </a:r>
          </a:p>
          <a:p>
            <a:r>
              <a:rPr lang="en-US" sz="2600" dirty="0" smtClean="0">
                <a:solidFill>
                  <a:srgbClr val="C00000"/>
                </a:solidFill>
              </a:rPr>
              <a:t>Services </a:t>
            </a:r>
            <a:r>
              <a:rPr lang="en-US" sz="2600" dirty="0" smtClean="0"/>
              <a:t>can have a variety of forms:  individual 	counseling, small-group discussion, 	guidance curriculum in the classroom.</a:t>
            </a:r>
            <a:endParaRPr lang="en-US" sz="2600" dirty="0"/>
          </a:p>
        </p:txBody>
      </p:sp>
    </p:spTree>
    <p:extLst>
      <p:ext uri="{BB962C8B-B14F-4D97-AF65-F5344CB8AC3E}">
        <p14:creationId xmlns:p14="http://schemas.microsoft.com/office/powerpoint/2010/main" val="170907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295400" y="1066800"/>
            <a:ext cx="7391400" cy="4876800"/>
          </a:xfrm>
        </p:spPr>
        <p:txBody>
          <a:bodyPr/>
          <a:lstStyle/>
          <a:p>
            <a:pPr eaLnBrk="1" hangingPunct="1">
              <a:lnSpc>
                <a:spcPct val="80000"/>
              </a:lnSpc>
            </a:pPr>
            <a:r>
              <a:rPr lang="en-US" altLang="en-US" sz="7200" b="1" dirty="0" smtClean="0">
                <a:solidFill>
                  <a:srgbClr val="002060"/>
                </a:solidFill>
                <a:latin typeface="Curlz MT" pitchFamily="82" charset="0"/>
              </a:rPr>
              <a:t>Don’t . . .  </a:t>
            </a:r>
            <a:r>
              <a:rPr lang="en-US" altLang="en-US" dirty="0" smtClean="0">
                <a:latin typeface="Curlz MT" pitchFamily="82" charset="0"/>
              </a:rPr>
              <a:t/>
            </a:r>
            <a:br>
              <a:rPr lang="en-US" altLang="en-US" dirty="0" smtClean="0">
                <a:latin typeface="Curlz MT" pitchFamily="82" charset="0"/>
              </a:rPr>
            </a:br>
            <a:r>
              <a:rPr lang="en-US" altLang="en-US" dirty="0" smtClean="0"/>
              <a:t/>
            </a:r>
            <a:br>
              <a:rPr lang="en-US" altLang="en-US" dirty="0" smtClean="0"/>
            </a:br>
            <a:r>
              <a:rPr lang="en-US" altLang="en-US" dirty="0" smtClean="0">
                <a:latin typeface="Impact" pitchFamily="34" charset="0"/>
              </a:rPr>
              <a:t>criticize</a:t>
            </a:r>
            <a:r>
              <a:rPr lang="en-US" altLang="en-US" dirty="0" smtClean="0"/>
              <a:t>, </a:t>
            </a:r>
            <a:br>
              <a:rPr lang="en-US" altLang="en-US" dirty="0" smtClean="0"/>
            </a:br>
            <a:r>
              <a:rPr lang="en-US" altLang="en-US" dirty="0" smtClean="0">
                <a:solidFill>
                  <a:srgbClr val="C00000"/>
                </a:solidFill>
                <a:latin typeface="Cooper Black" pitchFamily="18" charset="0"/>
              </a:rPr>
              <a:t>preach</a:t>
            </a:r>
            <a:r>
              <a:rPr lang="en-US" altLang="en-US" dirty="0" smtClean="0"/>
              <a:t>, </a:t>
            </a:r>
            <a:r>
              <a:rPr lang="en-US" altLang="en-US" dirty="0" smtClean="0">
                <a:latin typeface="Snap ITC" pitchFamily="82" charset="0"/>
              </a:rPr>
              <a:t>judge,</a:t>
            </a:r>
            <a:r>
              <a:rPr lang="en-US" altLang="en-US" dirty="0" smtClean="0"/>
              <a:t> </a:t>
            </a:r>
            <a:br>
              <a:rPr lang="en-US" altLang="en-US" dirty="0" smtClean="0"/>
            </a:br>
            <a:r>
              <a:rPr lang="en-US" altLang="en-US" sz="5400" dirty="0" smtClean="0">
                <a:latin typeface="Script MT Bold" pitchFamily="66" charset="0"/>
              </a:rPr>
              <a:t>shame</a:t>
            </a:r>
            <a:r>
              <a:rPr lang="en-US" altLang="en-US" dirty="0" smtClean="0"/>
              <a:t>, </a:t>
            </a:r>
            <a:br>
              <a:rPr lang="en-US" altLang="en-US" dirty="0" smtClean="0"/>
            </a:br>
            <a:r>
              <a:rPr lang="en-US" altLang="en-US" dirty="0" smtClean="0">
                <a:solidFill>
                  <a:srgbClr val="C00000"/>
                </a:solidFill>
                <a:latin typeface="Eras Bold ITC" pitchFamily="34" charset="0"/>
              </a:rPr>
              <a:t>blame</a:t>
            </a:r>
            <a:r>
              <a:rPr lang="en-US" altLang="en-US" dirty="0" smtClean="0"/>
              <a:t>, </a:t>
            </a:r>
            <a:br>
              <a:rPr lang="en-US" altLang="en-US" dirty="0" smtClean="0"/>
            </a:br>
            <a:r>
              <a:rPr lang="en-US" altLang="en-US" sz="5400" dirty="0" smtClean="0">
                <a:latin typeface="Haettenschweiler" pitchFamily="34" charset="0"/>
              </a:rPr>
              <a:t>give advice</a:t>
            </a:r>
            <a:r>
              <a:rPr lang="en-US" altLang="en-US" sz="5400" dirty="0" smtClean="0"/>
              <a:t>, </a:t>
            </a:r>
            <a:r>
              <a:rPr lang="en-US" altLang="en-US" dirty="0" smtClean="0"/>
              <a:t/>
            </a:r>
            <a:br>
              <a:rPr lang="en-US" altLang="en-US" dirty="0" smtClean="0"/>
            </a:br>
            <a:r>
              <a:rPr lang="en-US" altLang="en-US" dirty="0" smtClean="0">
                <a:solidFill>
                  <a:srgbClr val="C00000"/>
                </a:solidFill>
                <a:latin typeface="Ravie" pitchFamily="82" charset="0"/>
              </a:rPr>
              <a:t>bombard</a:t>
            </a:r>
            <a:r>
              <a:rPr lang="en-US" altLang="en-US" dirty="0" smtClean="0">
                <a:latin typeface="Ravie" pitchFamily="82" charset="0"/>
              </a:rPr>
              <a:t>.</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1306943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295400" y="1066800"/>
            <a:ext cx="7391400" cy="5486400"/>
          </a:xfrm>
        </p:spPr>
        <p:txBody>
          <a:bodyPr/>
          <a:lstStyle/>
          <a:p>
            <a:r>
              <a:rPr lang="en-US" altLang="en-US" sz="4800" dirty="0" smtClean="0"/>
              <a:t>Don’t be upset </a:t>
            </a:r>
            <a:br>
              <a:rPr lang="en-US" altLang="en-US" sz="4800" dirty="0" smtClean="0"/>
            </a:br>
            <a:r>
              <a:rPr lang="en-US" altLang="en-US" sz="4800" dirty="0" smtClean="0"/>
              <a:t>by </a:t>
            </a:r>
            <a:r>
              <a:rPr lang="en-US" altLang="en-US" sz="4800" dirty="0" smtClean="0">
                <a:solidFill>
                  <a:srgbClr val="3216AA"/>
                </a:solidFill>
              </a:rPr>
              <a:t>tears</a:t>
            </a:r>
            <a:r>
              <a:rPr lang="en-US" altLang="en-US" sz="4800" dirty="0" smtClean="0"/>
              <a:t>.</a:t>
            </a:r>
            <a:br>
              <a:rPr lang="en-US" altLang="en-US" sz="4800" dirty="0" smtClean="0"/>
            </a:br>
            <a:r>
              <a:rPr lang="en-US" altLang="en-US" sz="4800" dirty="0" smtClean="0"/>
              <a:t/>
            </a:r>
            <a:br>
              <a:rPr lang="en-US" altLang="en-US" sz="4800" dirty="0" smtClean="0"/>
            </a:br>
            <a:r>
              <a:rPr lang="en-US" altLang="en-US" sz="4000" dirty="0" smtClean="0"/>
              <a:t>Have tissue handy.</a:t>
            </a:r>
            <a:br>
              <a:rPr lang="en-US" altLang="en-US" sz="4000" dirty="0" smtClean="0"/>
            </a:br>
            <a:r>
              <a:rPr lang="en-US" altLang="en-US" sz="4000" dirty="0" smtClean="0"/>
              <a:t>Slide it over to them.</a:t>
            </a:r>
            <a:br>
              <a:rPr lang="en-US" altLang="en-US" sz="4000" dirty="0" smtClean="0"/>
            </a:br>
            <a:r>
              <a:rPr lang="en-US" altLang="en-US" sz="4000" dirty="0" smtClean="0"/>
              <a:t>Continue . . . </a:t>
            </a:r>
          </a:p>
        </p:txBody>
      </p:sp>
    </p:spTree>
    <p:extLst>
      <p:ext uri="{BB962C8B-B14F-4D97-AF65-F5344CB8AC3E}">
        <p14:creationId xmlns:p14="http://schemas.microsoft.com/office/powerpoint/2010/main" val="4847782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219200" y="2209800"/>
            <a:ext cx="7467600" cy="3505200"/>
          </a:xfrm>
        </p:spPr>
        <p:txBody>
          <a:bodyPr/>
          <a:lstStyle/>
          <a:p>
            <a:r>
              <a:rPr lang="en-US" altLang="en-US" sz="6000" dirty="0" smtClean="0">
                <a:latin typeface="Script MT Bold" pitchFamily="66" charset="0"/>
              </a:rPr>
              <a:t>Don’t talk about </a:t>
            </a:r>
            <a:r>
              <a:rPr lang="en-US" altLang="en-US" sz="6000" dirty="0" smtClean="0">
                <a:solidFill>
                  <a:srgbClr val="0070C0"/>
                </a:solidFill>
                <a:latin typeface="Script MT Bold" pitchFamily="66" charset="0"/>
              </a:rPr>
              <a:t>yourself</a:t>
            </a:r>
            <a:r>
              <a:rPr lang="en-US" altLang="en-US" sz="6000" dirty="0" smtClean="0">
                <a:latin typeface="Script MT Bold" pitchFamily="66" charset="0"/>
              </a:rPr>
              <a:t>.</a:t>
            </a:r>
            <a:br>
              <a:rPr lang="en-US" altLang="en-US" sz="6000" dirty="0" smtClean="0">
                <a:latin typeface="Script MT Bold" pitchFamily="66" charset="0"/>
              </a:rPr>
            </a:br>
            <a:endParaRPr lang="en-US" altLang="en-US" sz="6000" dirty="0" smtClean="0">
              <a:latin typeface="Script MT Bold" pitchFamily="66" charset="0"/>
            </a:endParaRPr>
          </a:p>
        </p:txBody>
      </p:sp>
    </p:spTree>
    <p:extLst>
      <p:ext uri="{BB962C8B-B14F-4D97-AF65-F5344CB8AC3E}">
        <p14:creationId xmlns:p14="http://schemas.microsoft.com/office/powerpoint/2010/main" val="35072109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371600" y="1143000"/>
            <a:ext cx="7315200" cy="5410200"/>
          </a:xfrm>
        </p:spPr>
        <p:txBody>
          <a:bodyPr/>
          <a:lstStyle/>
          <a:p>
            <a:r>
              <a:rPr lang="en-US" altLang="en-US" dirty="0" smtClean="0"/>
              <a:t>Don’t use </a:t>
            </a:r>
            <a:br>
              <a:rPr lang="en-US" altLang="en-US" dirty="0" smtClean="0"/>
            </a:br>
            <a:r>
              <a:rPr lang="en-US" altLang="en-US" dirty="0" smtClean="0"/>
              <a:t>“</a:t>
            </a:r>
            <a:r>
              <a:rPr lang="en-US" altLang="en-US" dirty="0" smtClean="0">
                <a:solidFill>
                  <a:srgbClr val="FF0000"/>
                </a:solidFill>
              </a:rPr>
              <a:t>should</a:t>
            </a:r>
            <a:r>
              <a:rPr lang="en-US" altLang="en-US" dirty="0" smtClean="0"/>
              <a:t>” or “</a:t>
            </a:r>
            <a:r>
              <a:rPr lang="en-US" altLang="en-US" dirty="0" smtClean="0">
                <a:solidFill>
                  <a:srgbClr val="0070C0"/>
                </a:solidFill>
              </a:rPr>
              <a:t>shouldn’t</a:t>
            </a:r>
            <a:r>
              <a:rPr lang="en-US" altLang="en-US" dirty="0" smtClean="0"/>
              <a:t>.”</a:t>
            </a:r>
            <a:br>
              <a:rPr lang="en-US" altLang="en-US" dirty="0" smtClean="0"/>
            </a:br>
            <a:r>
              <a:rPr lang="en-US" altLang="en-US" dirty="0"/>
              <a:t/>
            </a:r>
            <a:br>
              <a:rPr lang="en-US" altLang="en-US" dirty="0"/>
            </a:br>
            <a:r>
              <a:rPr lang="en-US" altLang="en-US" dirty="0"/>
              <a:t>Don’t use </a:t>
            </a:r>
            <a:r>
              <a:rPr lang="en-US" altLang="en-US" b="1" dirty="0" smtClean="0">
                <a:solidFill>
                  <a:srgbClr val="C00000"/>
                </a:solidFill>
              </a:rPr>
              <a:t>“</a:t>
            </a:r>
            <a:r>
              <a:rPr lang="en-US" altLang="en-US" b="1" dirty="0">
                <a:solidFill>
                  <a:srgbClr val="C00000"/>
                </a:solidFill>
              </a:rPr>
              <a:t>why</a:t>
            </a:r>
            <a:r>
              <a:rPr lang="en-US" altLang="en-US" b="1" dirty="0" smtClean="0">
                <a:solidFill>
                  <a:srgbClr val="C00000"/>
                </a:solidFill>
              </a:rPr>
              <a:t>.”</a:t>
            </a:r>
            <a:br>
              <a:rPr lang="en-US" altLang="en-US" b="1" dirty="0" smtClean="0">
                <a:solidFill>
                  <a:srgbClr val="C00000"/>
                </a:solidFill>
              </a:rPr>
            </a:br>
            <a:r>
              <a:rPr lang="en-US" altLang="en-US" b="1" dirty="0">
                <a:solidFill>
                  <a:srgbClr val="C00000"/>
                </a:solidFill>
              </a:rPr>
              <a:t/>
            </a:r>
            <a:br>
              <a:rPr lang="en-US" altLang="en-US" b="1" dirty="0">
                <a:solidFill>
                  <a:srgbClr val="C00000"/>
                </a:solidFill>
              </a:rPr>
            </a:br>
            <a:r>
              <a:rPr lang="en-US" altLang="en-US" dirty="0"/>
              <a:t>Don’t </a:t>
            </a:r>
            <a:r>
              <a:rPr lang="en-US" altLang="en-US" dirty="0" smtClean="0"/>
              <a:t>be </a:t>
            </a:r>
            <a:r>
              <a:rPr lang="en-US" altLang="en-US" dirty="0"/>
              <a:t>afraid of their </a:t>
            </a:r>
            <a:r>
              <a:rPr lang="en-US" altLang="en-US" sz="4800" b="1" dirty="0">
                <a:solidFill>
                  <a:srgbClr val="00B050"/>
                </a:solidFill>
                <a:latin typeface="Curlz MT" pitchFamily="82" charset="0"/>
              </a:rPr>
              <a:t>feelings</a:t>
            </a:r>
            <a:r>
              <a:rPr lang="en-US" altLang="en-US" dirty="0"/>
              <a:t>.</a:t>
            </a:r>
            <a:r>
              <a:rPr lang="en-US" altLang="en-US" b="1" dirty="0"/>
              <a:t/>
            </a:r>
            <a:br>
              <a:rPr lang="en-US" altLang="en-US" b="1" dirty="0"/>
            </a:br>
            <a:endParaRPr lang="en-US" altLang="en-US" dirty="0" smtClean="0"/>
          </a:p>
        </p:txBody>
      </p:sp>
    </p:spTree>
    <p:extLst>
      <p:ext uri="{BB962C8B-B14F-4D97-AF65-F5344CB8AC3E}">
        <p14:creationId xmlns:p14="http://schemas.microsoft.com/office/powerpoint/2010/main" val="42797938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smtClean="0"/>
              <a:t>Don’t . . . </a:t>
            </a:r>
          </a:p>
        </p:txBody>
      </p:sp>
      <p:sp>
        <p:nvSpPr>
          <p:cNvPr id="38915" name="Rectangle 3"/>
          <p:cNvSpPr>
            <a:spLocks noGrp="1" noChangeArrowheads="1"/>
          </p:cNvSpPr>
          <p:nvPr>
            <p:ph type="body" idx="1"/>
          </p:nvPr>
        </p:nvSpPr>
        <p:spPr>
          <a:xfrm>
            <a:off x="1295400" y="1600200"/>
            <a:ext cx="7391400" cy="4876800"/>
          </a:xfrm>
        </p:spPr>
        <p:txBody>
          <a:bodyPr/>
          <a:lstStyle/>
          <a:p>
            <a:pPr eaLnBrk="1" hangingPunct="1"/>
            <a:r>
              <a:rPr lang="en-US" altLang="en-US" sz="2400" dirty="0" smtClean="0"/>
              <a:t>Don’t say “That’s nothing to be upset about.”</a:t>
            </a:r>
          </a:p>
          <a:p>
            <a:pPr eaLnBrk="1" hangingPunct="1">
              <a:buFontTx/>
              <a:buNone/>
            </a:pPr>
            <a:r>
              <a:rPr lang="en-US" altLang="en-US" sz="2400" dirty="0" smtClean="0"/>
              <a:t>		</a:t>
            </a:r>
            <a:r>
              <a:rPr lang="en-US" altLang="en-US" sz="2400" dirty="0" smtClean="0">
                <a:solidFill>
                  <a:srgbClr val="3216AA"/>
                </a:solidFill>
              </a:rPr>
              <a:t>“You have no reason to feel that way.”</a:t>
            </a:r>
          </a:p>
          <a:p>
            <a:pPr eaLnBrk="1" hangingPunct="1">
              <a:buFontTx/>
              <a:buNone/>
            </a:pPr>
            <a:r>
              <a:rPr lang="en-US" altLang="en-US" sz="2400" dirty="0" smtClean="0">
                <a:solidFill>
                  <a:srgbClr val="3216AA"/>
                </a:solidFill>
              </a:rPr>
              <a:t>		“I know exactly what you mean.”</a:t>
            </a:r>
          </a:p>
          <a:p>
            <a:pPr eaLnBrk="1" hangingPunct="1">
              <a:buFontTx/>
              <a:buNone/>
            </a:pPr>
            <a:r>
              <a:rPr lang="en-US" altLang="en-US" sz="2400" dirty="0" smtClean="0">
                <a:solidFill>
                  <a:srgbClr val="3216AA"/>
                </a:solidFill>
              </a:rPr>
              <a:t>		“That happened to me once.”</a:t>
            </a:r>
          </a:p>
          <a:p>
            <a:pPr eaLnBrk="1" hangingPunct="1">
              <a:buFontTx/>
              <a:buNone/>
            </a:pPr>
            <a:r>
              <a:rPr lang="en-US" altLang="en-US" sz="2400" dirty="0" smtClean="0">
                <a:solidFill>
                  <a:srgbClr val="3216AA"/>
                </a:solidFill>
              </a:rPr>
              <a:t>		“Don’t you think it would be better if . . .”</a:t>
            </a:r>
          </a:p>
          <a:p>
            <a:pPr eaLnBrk="1" hangingPunct="1">
              <a:buFontTx/>
              <a:buNone/>
            </a:pPr>
            <a:r>
              <a:rPr lang="en-US" altLang="en-US" sz="2400" dirty="0" smtClean="0">
                <a:solidFill>
                  <a:srgbClr val="3216AA"/>
                </a:solidFill>
              </a:rPr>
              <a:t>		“What should I do?”</a:t>
            </a:r>
          </a:p>
          <a:p>
            <a:pPr eaLnBrk="1" hangingPunct="1">
              <a:buFontTx/>
              <a:buNone/>
            </a:pPr>
            <a:endParaRPr lang="en-US" altLang="en-US" sz="800" dirty="0" smtClean="0"/>
          </a:p>
          <a:p>
            <a:pPr eaLnBrk="1" hangingPunct="1"/>
            <a:r>
              <a:rPr lang="en-US" altLang="en-US" sz="2400" dirty="0" smtClean="0"/>
              <a:t>Don’t feel responsible for </a:t>
            </a:r>
            <a:r>
              <a:rPr lang="en-US" altLang="en-US" b="1" dirty="0" smtClean="0"/>
              <a:t>“fixing” </a:t>
            </a:r>
            <a:r>
              <a:rPr lang="en-US" altLang="en-US" sz="2400" dirty="0" smtClean="0"/>
              <a:t>them.</a:t>
            </a:r>
          </a:p>
          <a:p>
            <a:pPr eaLnBrk="1" hangingPunct="1">
              <a:buFontTx/>
              <a:buNone/>
            </a:pPr>
            <a:endParaRPr lang="en-US" altLang="en-US" sz="800" dirty="0" smtClean="0"/>
          </a:p>
          <a:p>
            <a:pPr eaLnBrk="1" hangingPunct="1"/>
            <a:r>
              <a:rPr lang="en-US" altLang="en-US" sz="2400" dirty="0" smtClean="0"/>
              <a:t>Don’t assume you know everything you need to 	know. 	</a:t>
            </a:r>
            <a:r>
              <a:rPr lang="en-US" altLang="en-US" sz="2400" dirty="0" smtClean="0">
                <a:latin typeface="Snap ITC" pitchFamily="82" charset="0"/>
              </a:rPr>
              <a:t>Let them inform/teach you.</a:t>
            </a:r>
          </a:p>
          <a:p>
            <a:pPr eaLnBrk="1" hangingPunct="1">
              <a:buFontTx/>
              <a:buNone/>
            </a:pPr>
            <a:endParaRPr lang="en-US" altLang="en-US" sz="800" dirty="0" smtClean="0"/>
          </a:p>
          <a:p>
            <a:pPr eaLnBrk="1" hangingPunct="1"/>
            <a:r>
              <a:rPr lang="en-US" altLang="en-US" sz="2400" dirty="0" smtClean="0"/>
              <a:t>Don’t </a:t>
            </a:r>
            <a:r>
              <a:rPr lang="en-US" altLang="en-US" sz="2400" dirty="0" smtClean="0">
                <a:latin typeface="Ravie" pitchFamily="82" charset="0"/>
              </a:rPr>
              <a:t>“</a:t>
            </a:r>
            <a:r>
              <a:rPr lang="en-US" altLang="en-US" sz="2400" dirty="0" err="1" smtClean="0">
                <a:latin typeface="Ravie" pitchFamily="82" charset="0"/>
              </a:rPr>
              <a:t>catastrophize</a:t>
            </a:r>
            <a:r>
              <a:rPr lang="en-US" altLang="en-US" sz="2400" dirty="0" smtClean="0">
                <a:latin typeface="Ravie" pitchFamily="82" charset="0"/>
              </a:rPr>
              <a:t>.”</a:t>
            </a:r>
          </a:p>
          <a:p>
            <a:pPr eaLnBrk="1" hangingPunct="1"/>
            <a:endParaRPr lang="en-US" altLang="en-US" sz="2400" dirty="0" smtClean="0"/>
          </a:p>
        </p:txBody>
      </p:sp>
    </p:spTree>
    <p:extLst>
      <p:ext uri="{BB962C8B-B14F-4D97-AF65-F5344CB8AC3E}">
        <p14:creationId xmlns:p14="http://schemas.microsoft.com/office/powerpoint/2010/main" val="33517519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295400" y="914400"/>
            <a:ext cx="7391400" cy="914400"/>
          </a:xfrm>
        </p:spPr>
        <p:txBody>
          <a:bodyPr/>
          <a:lstStyle/>
          <a:p>
            <a:pPr eaLnBrk="1" hangingPunct="1"/>
            <a:r>
              <a:rPr lang="en-US" altLang="en-US" b="1" dirty="0" smtClean="0">
                <a:solidFill>
                  <a:srgbClr val="3216AA"/>
                </a:solidFill>
              </a:rPr>
              <a:t>Processing</a:t>
            </a:r>
            <a:r>
              <a:rPr lang="en-US" altLang="en-US" dirty="0" smtClean="0"/>
              <a:t> . . . </a:t>
            </a:r>
            <a:r>
              <a:rPr lang="en-US" altLang="en-US" dirty="0" smtClean="0">
                <a:solidFill>
                  <a:srgbClr val="3216AA"/>
                </a:solidFill>
              </a:rPr>
              <a:t>ANYTHING</a:t>
            </a:r>
          </a:p>
        </p:txBody>
      </p:sp>
      <p:sp>
        <p:nvSpPr>
          <p:cNvPr id="39939" name="Rectangle 3"/>
          <p:cNvSpPr>
            <a:spLocks noGrp="1" noChangeArrowheads="1"/>
          </p:cNvSpPr>
          <p:nvPr>
            <p:ph type="body" idx="1"/>
          </p:nvPr>
        </p:nvSpPr>
        <p:spPr>
          <a:xfrm>
            <a:off x="990600" y="1981200"/>
            <a:ext cx="8077200" cy="4572000"/>
          </a:xfrm>
        </p:spPr>
        <p:txBody>
          <a:bodyPr/>
          <a:lstStyle/>
          <a:p>
            <a:pPr marL="0" indent="0" algn="ctr" eaLnBrk="1" hangingPunct="1">
              <a:lnSpc>
                <a:spcPct val="80000"/>
              </a:lnSpc>
              <a:buNone/>
            </a:pPr>
            <a:r>
              <a:rPr lang="en-US" altLang="en-US" sz="2800" dirty="0" smtClean="0"/>
              <a:t>“</a:t>
            </a:r>
            <a:r>
              <a:rPr lang="en-US" altLang="en-US" sz="2400" dirty="0" smtClean="0"/>
              <a:t>How do you feel things are going here today?”</a:t>
            </a:r>
          </a:p>
          <a:p>
            <a:pPr marL="0" indent="0" algn="ctr" eaLnBrk="1" hangingPunct="1">
              <a:lnSpc>
                <a:spcPct val="80000"/>
              </a:lnSpc>
              <a:buNone/>
            </a:pPr>
            <a:r>
              <a:rPr lang="en-US" altLang="en-US" sz="2400" dirty="0" smtClean="0"/>
              <a:t>“What is it like for us to have only 2 here today? </a:t>
            </a:r>
          </a:p>
          <a:p>
            <a:pPr marL="0" indent="0" algn="ctr" eaLnBrk="1" hangingPunct="1">
              <a:lnSpc>
                <a:spcPct val="80000"/>
              </a:lnSpc>
              <a:buNone/>
            </a:pPr>
            <a:r>
              <a:rPr lang="en-US" altLang="en-US" sz="2400" dirty="0" smtClean="0"/>
              <a:t>“What was that like when he said that to you?”</a:t>
            </a:r>
          </a:p>
          <a:p>
            <a:pPr marL="0" indent="0" algn="ctr" eaLnBrk="1" hangingPunct="1">
              <a:lnSpc>
                <a:spcPct val="80000"/>
              </a:lnSpc>
              <a:buNone/>
            </a:pPr>
            <a:r>
              <a:rPr lang="en-US" altLang="en-US" sz="2400" dirty="0" smtClean="0"/>
              <a:t>“___ is not here today. How does that feel?”</a:t>
            </a:r>
          </a:p>
          <a:p>
            <a:pPr marL="0" indent="0" algn="ctr" eaLnBrk="1" hangingPunct="1">
              <a:lnSpc>
                <a:spcPct val="80000"/>
              </a:lnSpc>
              <a:buNone/>
            </a:pPr>
            <a:r>
              <a:rPr lang="en-US" altLang="en-US" sz="2400" dirty="0" smtClean="0"/>
              <a:t>“How did you feel when I said that just now?”</a:t>
            </a:r>
          </a:p>
          <a:p>
            <a:pPr eaLnBrk="1" hangingPunct="1">
              <a:lnSpc>
                <a:spcPct val="80000"/>
              </a:lnSpc>
              <a:buFontTx/>
              <a:buNone/>
            </a:pPr>
            <a:endParaRPr lang="en-US" altLang="en-US" sz="1000" dirty="0" smtClean="0"/>
          </a:p>
          <a:p>
            <a:pPr algn="ctr" eaLnBrk="1" hangingPunct="1">
              <a:lnSpc>
                <a:spcPct val="80000"/>
              </a:lnSpc>
              <a:buFontTx/>
              <a:buNone/>
            </a:pPr>
            <a:r>
              <a:rPr lang="en-US" altLang="en-US" sz="2400" dirty="0" smtClean="0">
                <a:solidFill>
                  <a:schemeClr val="tx2"/>
                </a:solidFill>
              </a:rPr>
              <a:t>	</a:t>
            </a:r>
            <a:r>
              <a:rPr lang="en-US" altLang="en-US" sz="2400" i="1" dirty="0" smtClean="0">
                <a:solidFill>
                  <a:schemeClr val="tx2"/>
                </a:solidFill>
              </a:rPr>
              <a:t>“Processing” provides a chance to articulate feelings, an important skill.  If kids can step out of a situation and monitor their responses, they may be able to do that in the midst of social conflict now and                                 in relationships in the future. </a:t>
            </a:r>
          </a:p>
          <a:p>
            <a:pPr algn="ctr" eaLnBrk="1" hangingPunct="1">
              <a:lnSpc>
                <a:spcPct val="80000"/>
              </a:lnSpc>
              <a:buFontTx/>
              <a:buNone/>
            </a:pPr>
            <a:endParaRPr lang="en-US" altLang="en-US" sz="1200" dirty="0" smtClean="0">
              <a:solidFill>
                <a:schemeClr val="tx2"/>
              </a:solidFill>
            </a:endParaRPr>
          </a:p>
          <a:p>
            <a:pPr algn="ctr" eaLnBrk="1" hangingPunct="1">
              <a:lnSpc>
                <a:spcPct val="80000"/>
              </a:lnSpc>
              <a:buFontTx/>
              <a:buNone/>
            </a:pPr>
            <a:r>
              <a:rPr lang="en-US" altLang="en-US" sz="2400" dirty="0" smtClean="0">
                <a:solidFill>
                  <a:schemeClr val="tx2"/>
                </a:solidFill>
              </a:rPr>
              <a:t>	</a:t>
            </a:r>
            <a:r>
              <a:rPr lang="en-US" altLang="en-US" sz="2800" b="1" dirty="0" smtClean="0"/>
              <a:t>“Process” is more important that “product.”</a:t>
            </a:r>
          </a:p>
          <a:p>
            <a:pPr eaLnBrk="1" hangingPunct="1">
              <a:lnSpc>
                <a:spcPct val="80000"/>
              </a:lnSpc>
            </a:pPr>
            <a:endParaRPr lang="en-US" altLang="en-US" sz="2800" dirty="0" smtClean="0"/>
          </a:p>
        </p:txBody>
      </p:sp>
    </p:spTree>
    <p:extLst>
      <p:ext uri="{BB962C8B-B14F-4D97-AF65-F5344CB8AC3E}">
        <p14:creationId xmlns:p14="http://schemas.microsoft.com/office/powerpoint/2010/main" val="406669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219200" y="914400"/>
            <a:ext cx="7467600" cy="838200"/>
          </a:xfrm>
        </p:spPr>
        <p:txBody>
          <a:bodyPr/>
          <a:lstStyle/>
          <a:p>
            <a:pPr eaLnBrk="1" hangingPunct="1"/>
            <a:r>
              <a:rPr lang="en-US" altLang="en-US" dirty="0" smtClean="0"/>
              <a:t>Adults and </a:t>
            </a:r>
            <a:r>
              <a:rPr lang="en-US" altLang="en-US" dirty="0" smtClean="0">
                <a:solidFill>
                  <a:srgbClr val="3216AA"/>
                </a:solidFill>
              </a:rPr>
              <a:t>Self-disclosure</a:t>
            </a:r>
          </a:p>
        </p:txBody>
      </p:sp>
      <p:sp>
        <p:nvSpPr>
          <p:cNvPr id="40963" name="Rectangle 3"/>
          <p:cNvSpPr>
            <a:spLocks noGrp="1" noChangeArrowheads="1"/>
          </p:cNvSpPr>
          <p:nvPr>
            <p:ph type="body" idx="1"/>
          </p:nvPr>
        </p:nvSpPr>
        <p:spPr>
          <a:xfrm>
            <a:off x="1219200" y="1828800"/>
            <a:ext cx="7467600" cy="4800600"/>
          </a:xfrm>
        </p:spPr>
        <p:txBody>
          <a:bodyPr/>
          <a:lstStyle/>
          <a:p>
            <a:pPr algn="ctr" eaLnBrk="1" hangingPunct="1">
              <a:lnSpc>
                <a:spcPct val="80000"/>
              </a:lnSpc>
              <a:buFontTx/>
              <a:buNone/>
            </a:pPr>
            <a:r>
              <a:rPr lang="en-US" altLang="en-US" sz="1800" dirty="0" smtClean="0"/>
              <a:t>	“I remember when I .  .  .  “  </a:t>
            </a:r>
          </a:p>
          <a:p>
            <a:pPr algn="ctr" eaLnBrk="1" hangingPunct="1">
              <a:lnSpc>
                <a:spcPct val="80000"/>
              </a:lnSpc>
              <a:buFontTx/>
              <a:buNone/>
            </a:pPr>
            <a:r>
              <a:rPr lang="en-US" altLang="en-US" sz="1800" dirty="0" smtClean="0"/>
              <a:t>	“When I was your age .  .  . “ </a:t>
            </a:r>
          </a:p>
          <a:p>
            <a:pPr algn="ctr" eaLnBrk="1" hangingPunct="1">
              <a:lnSpc>
                <a:spcPct val="80000"/>
              </a:lnSpc>
              <a:buFontTx/>
              <a:buNone/>
            </a:pPr>
            <a:r>
              <a:rPr lang="en-US" altLang="en-US" sz="1800" dirty="0" smtClean="0"/>
              <a:t>	“I had that happen to me . . . “</a:t>
            </a:r>
          </a:p>
          <a:p>
            <a:pPr algn="ctr" eaLnBrk="1" hangingPunct="1">
              <a:lnSpc>
                <a:spcPct val="80000"/>
              </a:lnSpc>
              <a:buFontTx/>
              <a:buNone/>
            </a:pPr>
            <a:endParaRPr lang="en-US" altLang="en-US" sz="800" dirty="0" smtClean="0"/>
          </a:p>
          <a:p>
            <a:pPr algn="ctr" eaLnBrk="1" hangingPunct="1">
              <a:lnSpc>
                <a:spcPct val="80000"/>
              </a:lnSpc>
              <a:buFontTx/>
              <a:buNone/>
            </a:pPr>
            <a:r>
              <a:rPr lang="en-US" altLang="en-US" sz="2400" dirty="0" smtClean="0"/>
              <a:t>The child/adolescent, </a:t>
            </a:r>
            <a:r>
              <a:rPr lang="en-US" altLang="en-US" sz="2400" b="1" dirty="0" smtClean="0"/>
              <a:t>not the adult</a:t>
            </a:r>
            <a:r>
              <a:rPr lang="en-US" altLang="en-US" sz="2400" dirty="0" smtClean="0"/>
              <a:t>, is the focus of the dialogue.  </a:t>
            </a:r>
          </a:p>
          <a:p>
            <a:pPr algn="ctr" eaLnBrk="1" hangingPunct="1">
              <a:lnSpc>
                <a:spcPct val="80000"/>
              </a:lnSpc>
              <a:buFontTx/>
              <a:buNone/>
            </a:pPr>
            <a:r>
              <a:rPr lang="en-US" altLang="en-US" sz="2400" dirty="0" smtClean="0"/>
              <a:t>Attention goes to the adult—away from the child or adolescent.</a:t>
            </a:r>
          </a:p>
          <a:p>
            <a:pPr algn="ctr" eaLnBrk="1" hangingPunct="1">
              <a:lnSpc>
                <a:spcPct val="80000"/>
              </a:lnSpc>
              <a:buFontTx/>
              <a:buNone/>
            </a:pPr>
            <a:r>
              <a:rPr lang="en-US" altLang="en-US" sz="2400" dirty="0" smtClean="0"/>
              <a:t>The conversation changes.  </a:t>
            </a:r>
            <a:r>
              <a:rPr lang="en-US" altLang="en-US" sz="2400" i="1" dirty="0" smtClean="0">
                <a:solidFill>
                  <a:srgbClr val="3216AA"/>
                </a:solidFill>
              </a:rPr>
              <a:t>Active listening </a:t>
            </a:r>
            <a:r>
              <a:rPr lang="en-US" altLang="en-US" sz="2400" i="1" dirty="0" smtClean="0"/>
              <a:t>helps to prevent this. </a:t>
            </a:r>
          </a:p>
          <a:p>
            <a:pPr algn="ctr" eaLnBrk="1" hangingPunct="1">
              <a:lnSpc>
                <a:spcPct val="80000"/>
              </a:lnSpc>
              <a:buFontTx/>
              <a:buNone/>
            </a:pPr>
            <a:endParaRPr lang="en-US" altLang="en-US" sz="1200" i="1" dirty="0" smtClean="0"/>
          </a:p>
          <a:p>
            <a:pPr algn="ctr" eaLnBrk="1" hangingPunct="1">
              <a:lnSpc>
                <a:spcPct val="80000"/>
              </a:lnSpc>
              <a:buFontTx/>
              <a:buNone/>
            </a:pPr>
            <a:r>
              <a:rPr lang="en-US" altLang="en-US" sz="2400" b="1" dirty="0" smtClean="0"/>
              <a:t>	Adults must be careful not to be a “needy” adult.  </a:t>
            </a:r>
          </a:p>
          <a:p>
            <a:pPr algn="ctr" eaLnBrk="1" hangingPunct="1">
              <a:lnSpc>
                <a:spcPct val="80000"/>
              </a:lnSpc>
              <a:buFontTx/>
              <a:buNone/>
            </a:pPr>
            <a:r>
              <a:rPr lang="en-US" altLang="en-US" sz="2400" dirty="0" smtClean="0"/>
              <a:t>	Needing continually to insert one’s own experiences into the discussion may reflect an inability to focus on the needs of children.</a:t>
            </a:r>
          </a:p>
        </p:txBody>
      </p:sp>
    </p:spTree>
    <p:extLst>
      <p:ext uri="{BB962C8B-B14F-4D97-AF65-F5344CB8AC3E}">
        <p14:creationId xmlns:p14="http://schemas.microsoft.com/office/powerpoint/2010/main" val="22382855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219200" y="914400"/>
            <a:ext cx="7467600" cy="914400"/>
          </a:xfrm>
        </p:spPr>
        <p:txBody>
          <a:bodyPr/>
          <a:lstStyle/>
          <a:p>
            <a:pPr eaLnBrk="1" hangingPunct="1"/>
            <a:r>
              <a:rPr lang="en-US" altLang="en-US" dirty="0" smtClean="0"/>
              <a:t>Poise . . . and </a:t>
            </a:r>
            <a:r>
              <a:rPr lang="en-US" altLang="en-US" b="1" dirty="0" smtClean="0">
                <a:solidFill>
                  <a:srgbClr val="3216AA"/>
                </a:solidFill>
              </a:rPr>
              <a:t>Validation</a:t>
            </a:r>
          </a:p>
        </p:txBody>
      </p:sp>
      <p:sp>
        <p:nvSpPr>
          <p:cNvPr id="41987" name="Rectangle 3"/>
          <p:cNvSpPr>
            <a:spLocks noGrp="1" noChangeArrowheads="1"/>
          </p:cNvSpPr>
          <p:nvPr>
            <p:ph type="body" idx="1"/>
          </p:nvPr>
        </p:nvSpPr>
        <p:spPr>
          <a:xfrm>
            <a:off x="1295400" y="1981200"/>
            <a:ext cx="7391400" cy="4572000"/>
          </a:xfrm>
        </p:spPr>
        <p:txBody>
          <a:bodyPr/>
          <a:lstStyle/>
          <a:p>
            <a:pPr eaLnBrk="1" hangingPunct="1">
              <a:lnSpc>
                <a:spcPct val="90000"/>
              </a:lnSpc>
            </a:pPr>
            <a:r>
              <a:rPr lang="en-US" altLang="en-US" sz="2400" smtClean="0">
                <a:solidFill>
                  <a:srgbClr val="C00000"/>
                </a:solidFill>
              </a:rPr>
              <a:t>Wow . . .</a:t>
            </a:r>
          </a:p>
          <a:p>
            <a:pPr eaLnBrk="1" hangingPunct="1">
              <a:lnSpc>
                <a:spcPct val="90000"/>
              </a:lnSpc>
            </a:pPr>
            <a:r>
              <a:rPr lang="en-US" altLang="en-US" sz="2400" smtClean="0">
                <a:solidFill>
                  <a:srgbClr val="C00000"/>
                </a:solidFill>
              </a:rPr>
              <a:t>That sounds pretty awful.</a:t>
            </a:r>
          </a:p>
          <a:p>
            <a:pPr eaLnBrk="1" hangingPunct="1">
              <a:lnSpc>
                <a:spcPct val="90000"/>
              </a:lnSpc>
            </a:pPr>
            <a:r>
              <a:rPr lang="en-US" altLang="en-US" sz="2400" smtClean="0">
                <a:solidFill>
                  <a:srgbClr val="C00000"/>
                </a:solidFill>
              </a:rPr>
              <a:t>I’m so sorry to hear that.</a:t>
            </a:r>
          </a:p>
          <a:p>
            <a:pPr eaLnBrk="1" hangingPunct="1">
              <a:lnSpc>
                <a:spcPct val="90000"/>
              </a:lnSpc>
            </a:pPr>
            <a:r>
              <a:rPr lang="en-US" altLang="en-US" sz="2400" smtClean="0">
                <a:solidFill>
                  <a:srgbClr val="C00000"/>
                </a:solidFill>
              </a:rPr>
              <a:t>How did you manage something that difficult?</a:t>
            </a:r>
          </a:p>
          <a:p>
            <a:pPr eaLnBrk="1" hangingPunct="1">
              <a:lnSpc>
                <a:spcPct val="90000"/>
              </a:lnSpc>
            </a:pPr>
            <a:r>
              <a:rPr lang="en-US" altLang="en-US" sz="2400" smtClean="0">
                <a:solidFill>
                  <a:srgbClr val="C00000"/>
                </a:solidFill>
              </a:rPr>
              <a:t>That sounds scary (frustrating, upsetting).</a:t>
            </a:r>
          </a:p>
          <a:p>
            <a:pPr eaLnBrk="1" hangingPunct="1">
              <a:lnSpc>
                <a:spcPct val="90000"/>
              </a:lnSpc>
            </a:pPr>
            <a:r>
              <a:rPr lang="en-US" altLang="en-US" sz="2400" smtClean="0">
                <a:solidFill>
                  <a:srgbClr val="C00000"/>
                </a:solidFill>
              </a:rPr>
              <a:t>It makes sense that you’d respond/feel that way.</a:t>
            </a:r>
          </a:p>
          <a:p>
            <a:pPr eaLnBrk="1" hangingPunct="1">
              <a:lnSpc>
                <a:spcPct val="90000"/>
              </a:lnSpc>
            </a:pPr>
            <a:r>
              <a:rPr lang="en-US" altLang="en-US" sz="2400" smtClean="0">
                <a:solidFill>
                  <a:srgbClr val="C00000"/>
                </a:solidFill>
              </a:rPr>
              <a:t>Many kids your age don’t have a career in mind.</a:t>
            </a:r>
          </a:p>
          <a:p>
            <a:pPr eaLnBrk="1" hangingPunct="1">
              <a:lnSpc>
                <a:spcPct val="90000"/>
              </a:lnSpc>
              <a:buFontTx/>
              <a:buNone/>
            </a:pPr>
            <a:endParaRPr lang="en-US" altLang="en-US" sz="2400" smtClean="0">
              <a:solidFill>
                <a:srgbClr val="66FF99"/>
              </a:solidFill>
            </a:endParaRPr>
          </a:p>
          <a:p>
            <a:pPr eaLnBrk="1" hangingPunct="1">
              <a:lnSpc>
                <a:spcPct val="90000"/>
              </a:lnSpc>
              <a:buFontTx/>
              <a:buNone/>
            </a:pPr>
            <a:r>
              <a:rPr lang="en-US" altLang="en-US" sz="2400" smtClean="0">
                <a:solidFill>
                  <a:srgbClr val="66FF99"/>
                </a:solidFill>
              </a:rPr>
              <a:t>	</a:t>
            </a:r>
            <a:r>
              <a:rPr lang="en-US" altLang="en-US" sz="2400" b="1" smtClean="0"/>
              <a:t>No need to fix the person. Struggle is not a bad thing. Focus on validating the experience. Go there </a:t>
            </a:r>
            <a:r>
              <a:rPr lang="en-US" altLang="en-US" sz="2400" b="1" i="1" smtClean="0"/>
              <a:t>with</a:t>
            </a:r>
            <a:r>
              <a:rPr lang="en-US" altLang="en-US" sz="2400" b="1" smtClean="0"/>
              <a:t> them. Let them teach you about their life. Give away some power . . .</a:t>
            </a:r>
          </a:p>
          <a:p>
            <a:pPr eaLnBrk="1" hangingPunct="1">
              <a:lnSpc>
                <a:spcPct val="90000"/>
              </a:lnSpc>
            </a:pPr>
            <a:endParaRPr lang="en-US" altLang="en-US" sz="2400" b="1" smtClean="0"/>
          </a:p>
          <a:p>
            <a:pPr eaLnBrk="1" hangingPunct="1">
              <a:lnSpc>
                <a:spcPct val="90000"/>
              </a:lnSpc>
            </a:pPr>
            <a:endParaRPr lang="en-US" altLang="en-US" sz="2400" smtClean="0"/>
          </a:p>
        </p:txBody>
      </p:sp>
    </p:spTree>
    <p:extLst>
      <p:ext uri="{BB962C8B-B14F-4D97-AF65-F5344CB8AC3E}">
        <p14:creationId xmlns:p14="http://schemas.microsoft.com/office/powerpoint/2010/main" val="15422194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066800"/>
            <a:ext cx="8229600" cy="762000"/>
          </a:xfrm>
        </p:spPr>
        <p:txBody>
          <a:bodyPr/>
          <a:lstStyle/>
          <a:p>
            <a:pPr eaLnBrk="1" hangingPunct="1"/>
            <a:r>
              <a:rPr lang="en-US" altLang="en-US" sz="4800" dirty="0" smtClean="0"/>
              <a:t>   </a:t>
            </a:r>
            <a:r>
              <a:rPr lang="en-US" altLang="en-US" sz="4800" b="1" dirty="0" smtClean="0"/>
              <a:t>“I don’t have a clue.”</a:t>
            </a:r>
          </a:p>
        </p:txBody>
      </p:sp>
      <p:sp>
        <p:nvSpPr>
          <p:cNvPr id="43011" name="Rectangle 3"/>
          <p:cNvSpPr>
            <a:spLocks noGrp="1" noChangeArrowheads="1"/>
          </p:cNvSpPr>
          <p:nvPr>
            <p:ph type="body" idx="1"/>
          </p:nvPr>
        </p:nvSpPr>
        <p:spPr>
          <a:xfrm>
            <a:off x="1371600" y="2057400"/>
            <a:ext cx="7315200" cy="4343400"/>
          </a:xfrm>
        </p:spPr>
        <p:txBody>
          <a:bodyPr/>
          <a:lstStyle/>
          <a:p>
            <a:pPr eaLnBrk="1" hangingPunct="1"/>
            <a:r>
              <a:rPr lang="en-US" altLang="en-US" sz="2800" dirty="0" smtClean="0"/>
              <a:t>It’s </a:t>
            </a:r>
            <a:r>
              <a:rPr lang="en-US" altLang="en-US" sz="2800" b="1" dirty="0" smtClean="0">
                <a:solidFill>
                  <a:srgbClr val="C00000"/>
                </a:solidFill>
              </a:rPr>
              <a:t>OK to “be dumb” </a:t>
            </a:r>
            <a:r>
              <a:rPr lang="en-US" altLang="en-US" sz="2800" dirty="0" smtClean="0"/>
              <a:t>about what the 	person is talking about.</a:t>
            </a:r>
          </a:p>
          <a:p>
            <a:pPr eaLnBrk="1" hangingPunct="1"/>
            <a:r>
              <a:rPr lang="en-US" altLang="en-US" sz="2800" dirty="0" smtClean="0"/>
              <a:t>A “one-down,” </a:t>
            </a:r>
            <a:r>
              <a:rPr lang="en-US" altLang="en-US" sz="2800" b="1" dirty="0" smtClean="0">
                <a:solidFill>
                  <a:srgbClr val="0070C0"/>
                </a:solidFill>
              </a:rPr>
              <a:t>non-expert</a:t>
            </a:r>
            <a:r>
              <a:rPr lang="en-US" altLang="en-US" sz="2800" dirty="0" smtClean="0"/>
              <a:t> posture helps 	listeners “be taught.”</a:t>
            </a:r>
          </a:p>
          <a:p>
            <a:pPr eaLnBrk="1" hangingPunct="1"/>
            <a:r>
              <a:rPr lang="en-US" altLang="en-US" sz="2800" dirty="0" smtClean="0"/>
              <a:t>No one will teach us if we know it all . . .</a:t>
            </a:r>
          </a:p>
          <a:p>
            <a:pPr eaLnBrk="1" hangingPunct="1"/>
            <a:endParaRPr lang="en-US" altLang="en-US" sz="2800" dirty="0" smtClean="0"/>
          </a:p>
          <a:p>
            <a:pPr algn="ctr" eaLnBrk="1" hangingPunct="1">
              <a:buFontTx/>
              <a:buNone/>
            </a:pPr>
            <a:r>
              <a:rPr lang="en-US" altLang="en-US" sz="2800" dirty="0" smtClean="0"/>
              <a:t>Bottom line:    </a:t>
            </a:r>
          </a:p>
          <a:p>
            <a:pPr algn="ctr" eaLnBrk="1" hangingPunct="1">
              <a:buFontTx/>
              <a:buNone/>
            </a:pPr>
            <a:r>
              <a:rPr lang="en-US" altLang="en-US" sz="2800" dirty="0" smtClean="0"/>
              <a:t>    </a:t>
            </a:r>
            <a:r>
              <a:rPr lang="en-US" altLang="en-US" sz="2800" b="1" dirty="0" smtClean="0"/>
              <a:t>We don’t </a:t>
            </a:r>
            <a:r>
              <a:rPr lang="en-US" altLang="en-US" sz="2800" b="1" i="1" dirty="0" smtClean="0"/>
              <a:t>really</a:t>
            </a:r>
            <a:r>
              <a:rPr lang="en-US" altLang="en-US" sz="2800" b="1" dirty="0" smtClean="0"/>
              <a:t> know their world.</a:t>
            </a:r>
            <a:endParaRPr lang="en-US" altLang="en-US" dirty="0" smtClean="0"/>
          </a:p>
          <a:p>
            <a:pPr algn="ctr" eaLnBrk="1" hangingPunct="1">
              <a:buFontTx/>
              <a:buNone/>
            </a:pPr>
            <a:r>
              <a:rPr lang="en-US" altLang="en-US" sz="2800" dirty="0" smtClean="0"/>
              <a:t>“Help me understand.”</a:t>
            </a:r>
          </a:p>
        </p:txBody>
      </p:sp>
    </p:spTree>
    <p:extLst>
      <p:ext uri="{BB962C8B-B14F-4D97-AF65-F5344CB8AC3E}">
        <p14:creationId xmlns:p14="http://schemas.microsoft.com/office/powerpoint/2010/main" val="6370757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295400" y="914400"/>
            <a:ext cx="7391400" cy="838200"/>
          </a:xfrm>
        </p:spPr>
        <p:txBody>
          <a:bodyPr/>
          <a:lstStyle/>
          <a:p>
            <a:pPr eaLnBrk="1" hangingPunct="1"/>
            <a:r>
              <a:rPr lang="en-US" altLang="en-US" b="1" dirty="0" smtClean="0"/>
              <a:t>Strengths--</a:t>
            </a:r>
            <a:r>
              <a:rPr lang="en-US" altLang="en-US" b="1" dirty="0" smtClean="0">
                <a:solidFill>
                  <a:srgbClr val="C00000"/>
                </a:solidFill>
              </a:rPr>
              <a:t>Credibly</a:t>
            </a:r>
          </a:p>
        </p:txBody>
      </p:sp>
      <p:sp>
        <p:nvSpPr>
          <p:cNvPr id="44035" name="Rectangle 3"/>
          <p:cNvSpPr>
            <a:spLocks noGrp="1" noChangeArrowheads="1"/>
          </p:cNvSpPr>
          <p:nvPr>
            <p:ph type="body" idx="1"/>
          </p:nvPr>
        </p:nvSpPr>
        <p:spPr>
          <a:xfrm>
            <a:off x="914400" y="1752600"/>
            <a:ext cx="8077200" cy="4724400"/>
          </a:xfrm>
        </p:spPr>
        <p:txBody>
          <a:bodyPr/>
          <a:lstStyle/>
          <a:p>
            <a:pPr eaLnBrk="1" hangingPunct="1"/>
            <a:r>
              <a:rPr lang="en-US" altLang="en-US" sz="2800" dirty="0" smtClean="0"/>
              <a:t>You’re a survivor. You’re here. </a:t>
            </a:r>
          </a:p>
          <a:p>
            <a:pPr eaLnBrk="1" hangingPunct="1"/>
            <a:r>
              <a:rPr lang="en-US" altLang="en-US" sz="2800" dirty="0" smtClean="0"/>
              <a:t>You knew how to get their attention. I’m glad.</a:t>
            </a:r>
          </a:p>
          <a:p>
            <a:pPr eaLnBrk="1" hangingPunct="1"/>
            <a:r>
              <a:rPr lang="en-US" altLang="en-US" sz="2800" dirty="0" smtClean="0"/>
              <a:t>You’re a good problem-solver.</a:t>
            </a:r>
          </a:p>
          <a:p>
            <a:pPr eaLnBrk="1" hangingPunct="1"/>
            <a:r>
              <a:rPr lang="en-US" altLang="en-US" sz="2800" dirty="0" smtClean="0"/>
              <a:t>You’re very observant.</a:t>
            </a:r>
          </a:p>
          <a:p>
            <a:pPr eaLnBrk="1" hangingPunct="1"/>
            <a:r>
              <a:rPr lang="en-US" altLang="en-US" sz="2800" dirty="0" smtClean="0"/>
              <a:t>You know what’s important.</a:t>
            </a:r>
          </a:p>
          <a:p>
            <a:pPr eaLnBrk="1" hangingPunct="1"/>
            <a:r>
              <a:rPr lang="en-US" altLang="en-US" sz="2800" dirty="0" smtClean="0"/>
              <a:t>You’ve got the ability to bounce back. I’ve 	seen 	that in you. But I know it’s 	disappointing.</a:t>
            </a:r>
          </a:p>
          <a:p>
            <a:pPr eaLnBrk="1" hangingPunct="1"/>
            <a:r>
              <a:rPr lang="en-US" altLang="en-US" sz="2800" dirty="0" smtClean="0"/>
              <a:t>You were smart enough to talk with someone.</a:t>
            </a:r>
          </a:p>
          <a:p>
            <a:pPr eaLnBrk="1" hangingPunct="1"/>
            <a:r>
              <a:rPr lang="en-US" altLang="en-US" sz="2800" dirty="0" smtClean="0"/>
              <a:t>I appreciate that you’re “real” here.</a:t>
            </a:r>
          </a:p>
          <a:p>
            <a:pPr eaLnBrk="1" hangingPunct="1"/>
            <a:endParaRPr lang="en-US" altLang="en-US" sz="2800" dirty="0" smtClean="0"/>
          </a:p>
        </p:txBody>
      </p:sp>
    </p:spTree>
    <p:extLst>
      <p:ext uri="{BB962C8B-B14F-4D97-AF65-F5344CB8AC3E}">
        <p14:creationId xmlns:p14="http://schemas.microsoft.com/office/powerpoint/2010/main" val="1007971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066800"/>
            <a:ext cx="6934200" cy="609600"/>
          </a:xfrm>
        </p:spPr>
        <p:txBody>
          <a:bodyPr/>
          <a:lstStyle/>
          <a:p>
            <a:r>
              <a:rPr lang="en-US" dirty="0" smtClean="0"/>
              <a:t>Rationale</a:t>
            </a:r>
            <a:endParaRPr lang="en-US" dirty="0"/>
          </a:p>
        </p:txBody>
      </p:sp>
      <p:sp>
        <p:nvSpPr>
          <p:cNvPr id="3" name="Content Placeholder 2"/>
          <p:cNvSpPr>
            <a:spLocks noGrp="1"/>
          </p:cNvSpPr>
          <p:nvPr>
            <p:ph idx="1"/>
          </p:nvPr>
        </p:nvSpPr>
        <p:spPr>
          <a:xfrm>
            <a:off x="1447800" y="2057400"/>
            <a:ext cx="7239000" cy="3840163"/>
          </a:xfrm>
        </p:spPr>
        <p:txBody>
          <a:bodyPr/>
          <a:lstStyle/>
          <a:p>
            <a:r>
              <a:rPr lang="en-US" sz="2600" dirty="0"/>
              <a:t>A</a:t>
            </a:r>
            <a:r>
              <a:rPr lang="en-US" sz="2600" dirty="0" smtClean="0"/>
              <a:t>cademic </a:t>
            </a:r>
            <a:r>
              <a:rPr lang="en-US" sz="2600" dirty="0"/>
              <a:t>and affective </a:t>
            </a:r>
            <a:r>
              <a:rPr lang="en-US" sz="2600" b="1" dirty="0"/>
              <a:t>benefits</a:t>
            </a:r>
            <a:r>
              <a:rPr lang="en-US" sz="2600" dirty="0"/>
              <a:t> for gifted students </a:t>
            </a:r>
            <a:r>
              <a:rPr lang="en-US" sz="2600" dirty="0" smtClean="0"/>
              <a:t>who </a:t>
            </a:r>
            <a:r>
              <a:rPr lang="en-US" sz="2600" dirty="0"/>
              <a:t>participate </a:t>
            </a:r>
            <a:r>
              <a:rPr lang="en-US" sz="2600" dirty="0" smtClean="0"/>
              <a:t>in </a:t>
            </a:r>
            <a:r>
              <a:rPr lang="en-US" sz="2600" dirty="0"/>
              <a:t>summer enrichment </a:t>
            </a:r>
            <a:r>
              <a:rPr lang="en-US" sz="2600" dirty="0" smtClean="0"/>
              <a:t>programs, such as taking </a:t>
            </a:r>
            <a:r>
              <a:rPr lang="en-US" sz="2600" dirty="0"/>
              <a:t>challenging courses and interacting with intellectual </a:t>
            </a:r>
            <a:r>
              <a:rPr lang="en-US" sz="2600" dirty="0" smtClean="0"/>
              <a:t>peers, </a:t>
            </a:r>
            <a:r>
              <a:rPr lang="en-US" sz="2600" dirty="0"/>
              <a:t>a</a:t>
            </a:r>
            <a:r>
              <a:rPr lang="en-US" sz="2600" dirty="0" smtClean="0"/>
              <a:t>re </a:t>
            </a:r>
            <a:r>
              <a:rPr lang="en-US" sz="2600" dirty="0"/>
              <a:t>well documented (e.g., Matthews &amp; </a:t>
            </a:r>
            <a:r>
              <a:rPr lang="en-US" sz="2600" dirty="0" err="1"/>
              <a:t>McBee</a:t>
            </a:r>
            <a:r>
              <a:rPr lang="en-US" sz="2600" dirty="0"/>
              <a:t>, 2007; </a:t>
            </a:r>
            <a:r>
              <a:rPr lang="en-US" sz="2600" dirty="0" err="1"/>
              <a:t>Olszewski-Kubilius</a:t>
            </a:r>
            <a:r>
              <a:rPr lang="en-US" sz="2600" dirty="0"/>
              <a:t>, 2003; </a:t>
            </a:r>
            <a:r>
              <a:rPr lang="en-US" sz="2600" dirty="0" err="1" smtClean="0"/>
              <a:t>Rinn</a:t>
            </a:r>
            <a:r>
              <a:rPr lang="en-US" sz="2600" dirty="0"/>
              <a:t>, 2006; see Robinson et al., 2007, for a </a:t>
            </a:r>
            <a:r>
              <a:rPr lang="en-US" sz="2600" dirty="0" smtClean="0"/>
              <a:t>review)</a:t>
            </a:r>
          </a:p>
          <a:p>
            <a:pPr marL="0" indent="0">
              <a:buNone/>
            </a:pPr>
            <a:endParaRPr lang="en-US" sz="2600" dirty="0"/>
          </a:p>
        </p:txBody>
      </p:sp>
    </p:spTree>
    <p:extLst>
      <p:ext uri="{BB962C8B-B14F-4D97-AF65-F5344CB8AC3E}">
        <p14:creationId xmlns:p14="http://schemas.microsoft.com/office/powerpoint/2010/main" val="11640939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219200" y="914400"/>
            <a:ext cx="7467600" cy="838200"/>
          </a:xfrm>
        </p:spPr>
        <p:txBody>
          <a:bodyPr/>
          <a:lstStyle/>
          <a:p>
            <a:r>
              <a:rPr lang="en-US" altLang="en-US" b="1" dirty="0" smtClean="0"/>
              <a:t>Statements, Not Questions</a:t>
            </a:r>
          </a:p>
        </p:txBody>
      </p:sp>
      <p:sp>
        <p:nvSpPr>
          <p:cNvPr id="47107" name="Content Placeholder 2"/>
          <p:cNvSpPr>
            <a:spLocks noGrp="1"/>
          </p:cNvSpPr>
          <p:nvPr>
            <p:ph idx="1"/>
          </p:nvPr>
        </p:nvSpPr>
        <p:spPr>
          <a:xfrm>
            <a:off x="990600" y="1905000"/>
            <a:ext cx="8077200" cy="4221163"/>
          </a:xfrm>
        </p:spPr>
        <p:txBody>
          <a:bodyPr/>
          <a:lstStyle/>
          <a:p>
            <a:pPr eaLnBrk="1" hangingPunct="1">
              <a:lnSpc>
                <a:spcPct val="80000"/>
              </a:lnSpc>
            </a:pPr>
            <a:r>
              <a:rPr lang="en-US" altLang="en-US" sz="2800" dirty="0" smtClean="0"/>
              <a:t>“You sound serious.”</a:t>
            </a:r>
          </a:p>
          <a:p>
            <a:pPr eaLnBrk="1" hangingPunct="1">
              <a:lnSpc>
                <a:spcPct val="80000"/>
              </a:lnSpc>
            </a:pPr>
            <a:r>
              <a:rPr lang="en-US" altLang="en-US" sz="2800" dirty="0" smtClean="0">
                <a:solidFill>
                  <a:srgbClr val="002060"/>
                </a:solidFill>
              </a:rPr>
              <a:t>“That must have been rough.”</a:t>
            </a:r>
          </a:p>
          <a:p>
            <a:pPr eaLnBrk="1" hangingPunct="1">
              <a:lnSpc>
                <a:spcPct val="80000"/>
              </a:lnSpc>
            </a:pPr>
            <a:r>
              <a:rPr lang="en-US" altLang="en-US" sz="2800" dirty="0" smtClean="0"/>
              <a:t>“It makes sense that you thought that.”</a:t>
            </a:r>
          </a:p>
          <a:p>
            <a:pPr eaLnBrk="1" hangingPunct="1">
              <a:lnSpc>
                <a:spcPct val="80000"/>
              </a:lnSpc>
            </a:pPr>
            <a:r>
              <a:rPr lang="en-US" altLang="en-US" sz="2800" dirty="0" smtClean="0">
                <a:solidFill>
                  <a:srgbClr val="002060"/>
                </a:solidFill>
              </a:rPr>
              <a:t>“Adolescence is complicated.”</a:t>
            </a:r>
          </a:p>
          <a:p>
            <a:pPr eaLnBrk="1" hangingPunct="1">
              <a:lnSpc>
                <a:spcPct val="80000"/>
              </a:lnSpc>
            </a:pPr>
            <a:r>
              <a:rPr lang="en-US" altLang="en-US" sz="2800" dirty="0" smtClean="0"/>
              <a:t>“I’d like to understand more about this</a:t>
            </a:r>
            <a:r>
              <a:rPr lang="en-US" altLang="en-US" sz="2800" dirty="0" smtClean="0"/>
              <a:t>.”</a:t>
            </a:r>
          </a:p>
          <a:p>
            <a:pPr eaLnBrk="1" hangingPunct="1">
              <a:lnSpc>
                <a:spcPct val="80000"/>
              </a:lnSpc>
            </a:pPr>
            <a:r>
              <a:rPr lang="en-US" altLang="en-US" sz="2800" dirty="0" smtClean="0">
                <a:solidFill>
                  <a:srgbClr val="002060"/>
                </a:solidFill>
              </a:rPr>
              <a:t>“I can hear that it’s been upsetting you.”</a:t>
            </a:r>
          </a:p>
          <a:p>
            <a:pPr eaLnBrk="1" hangingPunct="1">
              <a:lnSpc>
                <a:spcPct val="80000"/>
              </a:lnSpc>
            </a:pPr>
            <a:r>
              <a:rPr lang="en-US" altLang="en-US" sz="2800" dirty="0" smtClean="0"/>
              <a:t>“You made a mistake, and that’s upsetting you.”</a:t>
            </a:r>
          </a:p>
          <a:p>
            <a:pPr eaLnBrk="1" hangingPunct="1">
              <a:lnSpc>
                <a:spcPct val="80000"/>
              </a:lnSpc>
            </a:pPr>
            <a:r>
              <a:rPr lang="en-US" altLang="en-US" sz="2800" dirty="0" smtClean="0">
                <a:solidFill>
                  <a:srgbClr val="002060"/>
                </a:solidFill>
              </a:rPr>
              <a:t>“You’ve had a rough week.”</a:t>
            </a:r>
          </a:p>
          <a:p>
            <a:pPr eaLnBrk="1" hangingPunct="1">
              <a:lnSpc>
                <a:spcPct val="80000"/>
              </a:lnSpc>
            </a:pPr>
            <a:r>
              <a:rPr lang="en-US" altLang="en-US" sz="2800" dirty="0" smtClean="0"/>
              <a:t>“Relationships can be complicated.”</a:t>
            </a:r>
          </a:p>
          <a:p>
            <a:endParaRPr lang="en-US" altLang="en-US" dirty="0" smtClean="0"/>
          </a:p>
        </p:txBody>
      </p:sp>
    </p:spTree>
    <p:extLst>
      <p:ext uri="{BB962C8B-B14F-4D97-AF65-F5344CB8AC3E}">
        <p14:creationId xmlns:p14="http://schemas.microsoft.com/office/powerpoint/2010/main" val="18703608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143000" y="1143000"/>
            <a:ext cx="7543800" cy="990600"/>
          </a:xfrm>
        </p:spPr>
        <p:txBody>
          <a:bodyPr/>
          <a:lstStyle/>
          <a:p>
            <a:r>
              <a:rPr lang="en-US" altLang="en-US" b="1" dirty="0" smtClean="0"/>
              <a:t>What to be Alert To</a:t>
            </a:r>
          </a:p>
        </p:txBody>
      </p:sp>
      <p:sp>
        <p:nvSpPr>
          <p:cNvPr id="45059" name="Content Placeholder 2"/>
          <p:cNvSpPr>
            <a:spLocks noGrp="1"/>
          </p:cNvSpPr>
          <p:nvPr>
            <p:ph idx="1"/>
          </p:nvPr>
        </p:nvSpPr>
        <p:spPr>
          <a:xfrm>
            <a:off x="914400" y="2133600"/>
            <a:ext cx="8153400" cy="3992563"/>
          </a:xfrm>
        </p:spPr>
        <p:txBody>
          <a:bodyPr/>
          <a:lstStyle/>
          <a:p>
            <a:pPr eaLnBrk="1" hangingPunct="1">
              <a:lnSpc>
                <a:spcPct val="90000"/>
              </a:lnSpc>
              <a:defRPr/>
            </a:pPr>
            <a:r>
              <a:rPr lang="en-US" sz="2400" dirty="0" smtClean="0"/>
              <a:t>Depression</a:t>
            </a:r>
          </a:p>
          <a:p>
            <a:pPr eaLnBrk="1" hangingPunct="1">
              <a:lnSpc>
                <a:spcPct val="90000"/>
              </a:lnSpc>
              <a:defRPr/>
            </a:pPr>
            <a:r>
              <a:rPr lang="en-US" sz="2400" dirty="0" smtClean="0">
                <a:solidFill>
                  <a:srgbClr val="002060"/>
                </a:solidFill>
              </a:rPr>
              <a:t>Suicidal ideation </a:t>
            </a:r>
          </a:p>
          <a:p>
            <a:pPr eaLnBrk="1" hangingPunct="1">
              <a:lnSpc>
                <a:spcPct val="90000"/>
              </a:lnSpc>
              <a:buFont typeface="Wingdings" pitchFamily="2" charset="2"/>
              <a:buNone/>
              <a:defRPr/>
            </a:pPr>
            <a:r>
              <a:rPr lang="en-US" sz="2400" dirty="0" smtClean="0">
                <a:solidFill>
                  <a:srgbClr val="002060"/>
                </a:solidFill>
              </a:rPr>
              <a:t>	</a:t>
            </a:r>
            <a:r>
              <a:rPr lang="en-US" sz="2400" dirty="0" smtClean="0">
                <a:solidFill>
                  <a:srgbClr val="C00000"/>
                </a:solidFill>
              </a:rPr>
              <a:t>(“Should I worry about you—that you’ll hurt yourself?”)</a:t>
            </a:r>
          </a:p>
          <a:p>
            <a:pPr eaLnBrk="1" hangingPunct="1">
              <a:lnSpc>
                <a:spcPct val="90000"/>
              </a:lnSpc>
              <a:defRPr/>
            </a:pPr>
            <a:r>
              <a:rPr lang="en-US" sz="2400" dirty="0" smtClean="0">
                <a:solidFill>
                  <a:srgbClr val="002060"/>
                </a:solidFill>
              </a:rPr>
              <a:t>Thoughts of violence</a:t>
            </a:r>
          </a:p>
          <a:p>
            <a:pPr eaLnBrk="1" hangingPunct="1">
              <a:lnSpc>
                <a:spcPct val="90000"/>
              </a:lnSpc>
              <a:defRPr/>
            </a:pPr>
            <a:r>
              <a:rPr lang="en-US" sz="2400" dirty="0" smtClean="0"/>
              <a:t>Our own feelings about (lack of) motivation for 	academics</a:t>
            </a:r>
          </a:p>
          <a:p>
            <a:pPr eaLnBrk="1" hangingPunct="1">
              <a:lnSpc>
                <a:spcPct val="90000"/>
              </a:lnSpc>
              <a:defRPr/>
            </a:pPr>
            <a:r>
              <a:rPr lang="en-US" sz="2400" dirty="0" smtClean="0">
                <a:solidFill>
                  <a:srgbClr val="002060"/>
                </a:solidFill>
              </a:rPr>
              <a:t>Our own feelings about difficult circumstances, violence</a:t>
            </a:r>
          </a:p>
          <a:p>
            <a:pPr eaLnBrk="1" hangingPunct="1">
              <a:lnSpc>
                <a:spcPct val="90000"/>
              </a:lnSpc>
              <a:defRPr/>
            </a:pPr>
            <a:r>
              <a:rPr lang="en-US" sz="2400" dirty="0" smtClean="0"/>
              <a:t>Responding only with punishing, judgment</a:t>
            </a:r>
          </a:p>
          <a:p>
            <a:pPr eaLnBrk="1" hangingPunct="1">
              <a:lnSpc>
                <a:spcPct val="90000"/>
              </a:lnSpc>
              <a:defRPr/>
            </a:pPr>
            <a:r>
              <a:rPr lang="en-US" sz="2400" dirty="0" smtClean="0">
                <a:solidFill>
                  <a:srgbClr val="002060"/>
                </a:solidFill>
              </a:rPr>
              <a:t>Having only a simplistic view of risk factors, 	circumstances</a:t>
            </a:r>
          </a:p>
          <a:p>
            <a:pPr marL="0" indent="0">
              <a:buFontTx/>
              <a:buNone/>
              <a:defRPr/>
            </a:pPr>
            <a:endParaRPr lang="en-US" dirty="0" smtClean="0"/>
          </a:p>
        </p:txBody>
      </p:sp>
    </p:spTree>
    <p:extLst>
      <p:ext uri="{BB962C8B-B14F-4D97-AF65-F5344CB8AC3E}">
        <p14:creationId xmlns:p14="http://schemas.microsoft.com/office/powerpoint/2010/main" val="27715933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57200" y="914400"/>
            <a:ext cx="8229600" cy="609600"/>
          </a:xfrm>
        </p:spPr>
        <p:txBody>
          <a:bodyPr/>
          <a:lstStyle/>
          <a:p>
            <a:r>
              <a:rPr lang="en-US" altLang="en-US" b="1" dirty="0" smtClean="0"/>
              <a:t>Counselor Posture</a:t>
            </a:r>
          </a:p>
        </p:txBody>
      </p:sp>
      <p:sp>
        <p:nvSpPr>
          <p:cNvPr id="39939" name="Content Placeholder 2"/>
          <p:cNvSpPr>
            <a:spLocks noGrp="1"/>
          </p:cNvSpPr>
          <p:nvPr>
            <p:ph idx="1"/>
          </p:nvPr>
        </p:nvSpPr>
        <p:spPr>
          <a:xfrm>
            <a:off x="1295400" y="1828800"/>
            <a:ext cx="7696200" cy="4297363"/>
          </a:xfrm>
        </p:spPr>
        <p:txBody>
          <a:bodyPr/>
          <a:lstStyle/>
          <a:p>
            <a:pPr algn="ctr" eaLnBrk="1" hangingPunct="1">
              <a:lnSpc>
                <a:spcPct val="80000"/>
              </a:lnSpc>
              <a:buFont typeface="Wingdings" pitchFamily="2" charset="2"/>
              <a:buNone/>
              <a:defRPr/>
            </a:pPr>
            <a:r>
              <a:rPr lang="en-US" sz="2400" b="1" dirty="0" smtClean="0">
                <a:solidFill>
                  <a:srgbClr val="C00000"/>
                </a:solidFill>
              </a:rPr>
              <a:t>	One-down</a:t>
            </a:r>
            <a:r>
              <a:rPr lang="en-US" sz="2400" dirty="0" smtClean="0">
                <a:solidFill>
                  <a:srgbClr val="C00000"/>
                </a:solidFill>
              </a:rPr>
              <a:t>,</a:t>
            </a:r>
            <a:r>
              <a:rPr lang="en-US" sz="2400" dirty="0" smtClean="0">
                <a:solidFill>
                  <a:srgbClr val="FF0000"/>
                </a:solidFill>
              </a:rPr>
              <a:t> </a:t>
            </a:r>
            <a:r>
              <a:rPr lang="en-US" sz="2400" dirty="0" smtClean="0"/>
              <a:t>instead of one-up (not “teaching” or criticizing or shaming or blaming or intimidating): </a:t>
            </a:r>
            <a:r>
              <a:rPr lang="en-US" dirty="0" smtClean="0">
                <a:solidFill>
                  <a:srgbClr val="C00000"/>
                </a:solidFill>
              </a:rPr>
              <a:t>“</a:t>
            </a:r>
            <a:r>
              <a:rPr lang="en-US" sz="2400" b="1" dirty="0" smtClean="0">
                <a:solidFill>
                  <a:srgbClr val="C00000"/>
                </a:solidFill>
              </a:rPr>
              <a:t>TEACH </a:t>
            </a:r>
            <a:r>
              <a:rPr lang="en-US" sz="2400" b="1" dirty="0" smtClean="0">
                <a:solidFill>
                  <a:srgbClr val="C00000"/>
                </a:solidFill>
              </a:rPr>
              <a:t>ME</a:t>
            </a:r>
            <a:r>
              <a:rPr lang="en-US" sz="2400" b="1" dirty="0" smtClean="0">
                <a:solidFill>
                  <a:srgbClr val="C00000"/>
                </a:solidFill>
              </a:rPr>
              <a:t>.”</a:t>
            </a:r>
            <a:endParaRPr lang="en-US" sz="2400" b="1" dirty="0" smtClean="0">
              <a:solidFill>
                <a:srgbClr val="C00000"/>
              </a:solidFill>
            </a:endParaRPr>
          </a:p>
          <a:p>
            <a:pPr eaLnBrk="1" hangingPunct="1">
              <a:lnSpc>
                <a:spcPct val="80000"/>
              </a:lnSpc>
              <a:buFont typeface="Wingdings" pitchFamily="2" charset="2"/>
              <a:buNone/>
              <a:defRPr/>
            </a:pPr>
            <a:endParaRPr lang="en-US" sz="800" b="1" dirty="0" smtClean="0"/>
          </a:p>
          <a:p>
            <a:pPr eaLnBrk="1" hangingPunct="1">
              <a:lnSpc>
                <a:spcPct val="80000"/>
              </a:lnSpc>
              <a:defRPr/>
            </a:pPr>
            <a:r>
              <a:rPr lang="en-US" sz="2400" dirty="0" smtClean="0"/>
              <a:t>“Help me understand what . . . . “</a:t>
            </a:r>
          </a:p>
          <a:p>
            <a:pPr eaLnBrk="1" hangingPunct="1">
              <a:lnSpc>
                <a:spcPct val="80000"/>
              </a:lnSpc>
              <a:defRPr/>
            </a:pPr>
            <a:r>
              <a:rPr lang="en-US" sz="2400" dirty="0" smtClean="0">
                <a:solidFill>
                  <a:schemeClr val="accent2">
                    <a:lumMod val="75000"/>
                  </a:schemeClr>
                </a:solidFill>
              </a:rPr>
              <a:t>“I have no clue what it would be like to . . . “</a:t>
            </a:r>
          </a:p>
          <a:p>
            <a:pPr eaLnBrk="1" hangingPunct="1">
              <a:lnSpc>
                <a:spcPct val="80000"/>
              </a:lnSpc>
              <a:defRPr/>
            </a:pPr>
            <a:r>
              <a:rPr lang="en-US" sz="2400" dirty="0" smtClean="0"/>
              <a:t>“What is it like to be twelve?”</a:t>
            </a:r>
          </a:p>
          <a:p>
            <a:pPr eaLnBrk="1" hangingPunct="1">
              <a:lnSpc>
                <a:spcPct val="80000"/>
              </a:lnSpc>
              <a:defRPr/>
            </a:pPr>
            <a:r>
              <a:rPr lang="en-US" sz="2400" dirty="0" smtClean="0">
                <a:solidFill>
                  <a:srgbClr val="002060"/>
                </a:solidFill>
              </a:rPr>
              <a:t>“I can’t imagine what it would be like to be in your 	</a:t>
            </a:r>
          </a:p>
          <a:p>
            <a:pPr eaLnBrk="1" hangingPunct="1">
              <a:lnSpc>
                <a:spcPct val="80000"/>
              </a:lnSpc>
              <a:buFont typeface="Wingdings" pitchFamily="2" charset="2"/>
              <a:buNone/>
              <a:defRPr/>
            </a:pPr>
            <a:r>
              <a:rPr lang="en-US" sz="2400" dirty="0" smtClean="0">
                <a:solidFill>
                  <a:srgbClr val="002060"/>
                </a:solidFill>
              </a:rPr>
              <a:t>			situation right now.  What is that like?”</a:t>
            </a:r>
          </a:p>
          <a:p>
            <a:pPr eaLnBrk="1" hangingPunct="1">
              <a:lnSpc>
                <a:spcPct val="80000"/>
              </a:lnSpc>
              <a:defRPr/>
            </a:pPr>
            <a:r>
              <a:rPr lang="en-US" sz="2400" dirty="0" smtClean="0"/>
              <a:t>“What did you feel when he said that?”</a:t>
            </a:r>
          </a:p>
          <a:p>
            <a:pPr eaLnBrk="1" hangingPunct="1">
              <a:lnSpc>
                <a:spcPct val="80000"/>
              </a:lnSpc>
              <a:defRPr/>
            </a:pPr>
            <a:r>
              <a:rPr lang="en-US" sz="2400" dirty="0" smtClean="0">
                <a:solidFill>
                  <a:srgbClr val="002060"/>
                </a:solidFill>
              </a:rPr>
              <a:t>“Help us understand what being shy is like.”</a:t>
            </a:r>
          </a:p>
          <a:p>
            <a:pPr eaLnBrk="1" hangingPunct="1">
              <a:lnSpc>
                <a:spcPct val="80000"/>
              </a:lnSpc>
              <a:defRPr/>
            </a:pPr>
            <a:r>
              <a:rPr lang="en-US" sz="2400" dirty="0" smtClean="0"/>
              <a:t>“What should adults understand about substance </a:t>
            </a:r>
            <a:r>
              <a:rPr lang="en-US" sz="2400" dirty="0" smtClean="0"/>
              <a:t>	use </a:t>
            </a:r>
            <a:r>
              <a:rPr lang="en-US" sz="2400" dirty="0" smtClean="0"/>
              <a:t>in </a:t>
            </a:r>
            <a:r>
              <a:rPr lang="en-US" sz="2400" dirty="0" smtClean="0"/>
              <a:t>kids </a:t>
            </a:r>
            <a:r>
              <a:rPr lang="en-US" sz="2400" dirty="0" smtClean="0"/>
              <a:t>your age?”</a:t>
            </a:r>
          </a:p>
          <a:p>
            <a:pPr eaLnBrk="1" hangingPunct="1">
              <a:lnSpc>
                <a:spcPct val="80000"/>
              </a:lnSpc>
              <a:defRPr/>
            </a:pPr>
            <a:r>
              <a:rPr lang="en-US" sz="2400" dirty="0" smtClean="0">
                <a:solidFill>
                  <a:srgbClr val="002060"/>
                </a:solidFill>
              </a:rPr>
              <a:t>“Tell me about it. </a:t>
            </a:r>
            <a:r>
              <a:rPr lang="en-US" sz="2400" dirty="0" smtClean="0"/>
              <a:t>I’m listening.”</a:t>
            </a:r>
          </a:p>
          <a:p>
            <a:pPr>
              <a:defRPr/>
            </a:pPr>
            <a:endParaRPr lang="en-US" dirty="0" smtClean="0"/>
          </a:p>
        </p:txBody>
      </p:sp>
    </p:spTree>
    <p:extLst>
      <p:ext uri="{BB962C8B-B14F-4D97-AF65-F5344CB8AC3E}">
        <p14:creationId xmlns:p14="http://schemas.microsoft.com/office/powerpoint/2010/main" val="26881557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295400" y="914400"/>
            <a:ext cx="7391400" cy="838200"/>
          </a:xfrm>
        </p:spPr>
        <p:txBody>
          <a:bodyPr/>
          <a:lstStyle/>
          <a:p>
            <a:r>
              <a:rPr lang="en-US" altLang="en-US" b="1" dirty="0" smtClean="0"/>
              <a:t>Emotional Differentiation</a:t>
            </a:r>
          </a:p>
        </p:txBody>
      </p:sp>
      <p:sp>
        <p:nvSpPr>
          <p:cNvPr id="24579" name="Content Placeholder 2"/>
          <p:cNvSpPr>
            <a:spLocks noGrp="1"/>
          </p:cNvSpPr>
          <p:nvPr>
            <p:ph idx="1"/>
          </p:nvPr>
        </p:nvSpPr>
        <p:spPr>
          <a:xfrm>
            <a:off x="1295400" y="1828800"/>
            <a:ext cx="7391400" cy="4724400"/>
          </a:xfrm>
        </p:spPr>
        <p:txBody>
          <a:bodyPr/>
          <a:lstStyle/>
          <a:p>
            <a:pPr>
              <a:buFontTx/>
              <a:buNone/>
            </a:pPr>
            <a:r>
              <a:rPr lang="en-US" altLang="en-US" dirty="0" smtClean="0"/>
              <a:t>	</a:t>
            </a:r>
            <a:r>
              <a:rPr lang="en-US" altLang="en-US" sz="2800" dirty="0" smtClean="0"/>
              <a:t>When we can stay calm, poised, and not emotionally reactive when someone pushes our buttons—in our family of origin (</a:t>
            </a:r>
            <a:r>
              <a:rPr lang="en-US" altLang="en-US" sz="2800" i="1" dirty="0" smtClean="0"/>
              <a:t>and anyone in our life who resembles those we grew up with?)</a:t>
            </a:r>
          </a:p>
          <a:p>
            <a:pPr>
              <a:buFontTx/>
              <a:buNone/>
            </a:pPr>
            <a:r>
              <a:rPr lang="en-US" altLang="en-US" dirty="0" smtClean="0"/>
              <a:t>	</a:t>
            </a:r>
            <a:r>
              <a:rPr lang="en-US" altLang="en-US" sz="2800" dirty="0" smtClean="0">
                <a:solidFill>
                  <a:srgbClr val="3216AA"/>
                </a:solidFill>
              </a:rPr>
              <a:t>When we can refrain from (and not be tempted to engage in) being sucked into someone else’s strong emotions.</a:t>
            </a:r>
          </a:p>
          <a:p>
            <a:pPr>
              <a:buNone/>
            </a:pPr>
            <a:r>
              <a:rPr lang="en-US" sz="2800" dirty="0" smtClean="0"/>
              <a:t>	We </a:t>
            </a:r>
            <a:r>
              <a:rPr lang="en-US" sz="2800" dirty="0"/>
              <a:t>don’t have to get upset when someone else </a:t>
            </a:r>
            <a:r>
              <a:rPr lang="en-US" sz="2800" dirty="0" smtClean="0"/>
              <a:t>is </a:t>
            </a:r>
            <a:r>
              <a:rPr lang="en-US" sz="2800" dirty="0"/>
              <a:t>upset.</a:t>
            </a:r>
          </a:p>
          <a:p>
            <a:pPr>
              <a:buFontTx/>
              <a:buNone/>
            </a:pPr>
            <a:endParaRPr lang="en-US" altLang="en-US" sz="2800" dirty="0" smtClean="0">
              <a:solidFill>
                <a:srgbClr val="3216AA"/>
              </a:solidFill>
            </a:endParaRPr>
          </a:p>
        </p:txBody>
      </p:sp>
    </p:spTree>
    <p:extLst>
      <p:ext uri="{BB962C8B-B14F-4D97-AF65-F5344CB8AC3E}">
        <p14:creationId xmlns:p14="http://schemas.microsoft.com/office/powerpoint/2010/main" val="18783095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143000"/>
            <a:ext cx="7391400" cy="609600"/>
          </a:xfrm>
        </p:spPr>
        <p:txBody>
          <a:bodyPr/>
          <a:lstStyle/>
          <a:p>
            <a:r>
              <a:rPr lang="en-US" dirty="0" smtClean="0"/>
              <a:t>Evaluation of the Model</a:t>
            </a:r>
            <a:endParaRPr lang="en-US" dirty="0"/>
          </a:p>
        </p:txBody>
      </p:sp>
      <p:sp>
        <p:nvSpPr>
          <p:cNvPr id="3" name="Content Placeholder 2"/>
          <p:cNvSpPr>
            <a:spLocks noGrp="1"/>
          </p:cNvSpPr>
          <p:nvPr>
            <p:ph idx="1"/>
          </p:nvPr>
        </p:nvSpPr>
        <p:spPr>
          <a:xfrm>
            <a:off x="1524000" y="1981200"/>
            <a:ext cx="6934200" cy="4297363"/>
          </a:xfrm>
        </p:spPr>
        <p:txBody>
          <a:bodyPr/>
          <a:lstStyle/>
          <a:p>
            <a:r>
              <a:rPr lang="en-US" sz="2600" dirty="0" smtClean="0"/>
              <a:t>What we learned: the importance of good, solid preparation and appropriate training, with raised awareness about the need, and adequate skills for handling sensitive issues </a:t>
            </a:r>
          </a:p>
          <a:p>
            <a:pPr marL="0" indent="0">
              <a:buNone/>
            </a:pPr>
            <a:endParaRPr lang="en-US" sz="2600" dirty="0" smtClean="0"/>
          </a:p>
          <a:p>
            <a:r>
              <a:rPr lang="en-US" sz="2600" dirty="0" smtClean="0"/>
              <a:t>Benefits: The groups can help to change the climate of the program and increase understanding of high-ability students </a:t>
            </a:r>
          </a:p>
          <a:p>
            <a:pPr marL="0" indent="0">
              <a:buNone/>
            </a:pPr>
            <a:r>
              <a:rPr lang="en-US" sz="2600" dirty="0" smtClean="0"/>
              <a:t/>
            </a:r>
            <a:br>
              <a:rPr lang="en-US" sz="2600" dirty="0" smtClean="0"/>
            </a:br>
            <a:endParaRPr lang="en-US" sz="2600" dirty="0"/>
          </a:p>
          <a:p>
            <a:pPr marL="0" indent="0">
              <a:buNone/>
            </a:pPr>
            <a:endParaRPr lang="en-US" sz="2600" dirty="0"/>
          </a:p>
        </p:txBody>
      </p:sp>
    </p:spTree>
    <p:extLst>
      <p:ext uri="{BB962C8B-B14F-4D97-AF65-F5344CB8AC3E}">
        <p14:creationId xmlns:p14="http://schemas.microsoft.com/office/powerpoint/2010/main" val="18101585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143000"/>
            <a:ext cx="7391400" cy="609600"/>
          </a:xfrm>
        </p:spPr>
        <p:txBody>
          <a:bodyPr/>
          <a:lstStyle/>
          <a:p>
            <a:r>
              <a:rPr lang="en-US" dirty="0" smtClean="0"/>
              <a:t>Feedback to the Model</a:t>
            </a:r>
            <a:endParaRPr lang="en-US" dirty="0"/>
          </a:p>
        </p:txBody>
      </p:sp>
      <p:sp>
        <p:nvSpPr>
          <p:cNvPr id="3" name="Content Placeholder 2"/>
          <p:cNvSpPr>
            <a:spLocks noGrp="1"/>
          </p:cNvSpPr>
          <p:nvPr>
            <p:ph idx="1"/>
          </p:nvPr>
        </p:nvSpPr>
        <p:spPr>
          <a:xfrm>
            <a:off x="1524000" y="2286000"/>
            <a:ext cx="6934200" cy="3992563"/>
          </a:xfrm>
        </p:spPr>
        <p:txBody>
          <a:bodyPr/>
          <a:lstStyle/>
          <a:p>
            <a:pPr marL="0" indent="0">
              <a:buNone/>
            </a:pPr>
            <a:r>
              <a:rPr lang="en-US" sz="2600" dirty="0" smtClean="0"/>
              <a:t>“</a:t>
            </a:r>
            <a:r>
              <a:rPr lang="en-US" sz="2600" dirty="0"/>
              <a:t>You cannot put them all into one group or </a:t>
            </a:r>
            <a:r>
              <a:rPr lang="en-US" sz="2600" dirty="0" smtClean="0"/>
              <a:t>	category</a:t>
            </a:r>
            <a:r>
              <a:rPr lang="en-US" sz="2600" dirty="0"/>
              <a:t>. They are all </a:t>
            </a:r>
            <a:r>
              <a:rPr lang="en-US" sz="2600" dirty="0" smtClean="0"/>
              <a:t>unique”                     	(STAR male counselor).</a:t>
            </a:r>
          </a:p>
          <a:p>
            <a:pPr marL="0" indent="0">
              <a:buNone/>
            </a:pPr>
            <a:r>
              <a:rPr lang="en-US" sz="2600" dirty="0" smtClean="0"/>
              <a:t>“Many </a:t>
            </a:r>
            <a:r>
              <a:rPr lang="en-US" sz="2600" dirty="0"/>
              <a:t>of them feel </a:t>
            </a:r>
            <a:r>
              <a:rPr lang="en-US" sz="2600" dirty="0" smtClean="0"/>
              <a:t>a “10+” </a:t>
            </a:r>
            <a:r>
              <a:rPr lang="en-US" sz="2600" dirty="0"/>
              <a:t>of pressure to </a:t>
            </a:r>
            <a:r>
              <a:rPr lang="en-US" sz="2600" dirty="0" smtClean="0"/>
              <a:t>	succeed</a:t>
            </a:r>
            <a:r>
              <a:rPr lang="en-US" sz="2600" dirty="0"/>
              <a:t>”(STAR </a:t>
            </a:r>
            <a:r>
              <a:rPr lang="en-US" sz="2600" dirty="0" smtClean="0"/>
              <a:t>female </a:t>
            </a:r>
            <a:r>
              <a:rPr lang="en-US" sz="2600" dirty="0"/>
              <a:t>counselor</a:t>
            </a:r>
            <a:r>
              <a:rPr lang="en-US" sz="2600" dirty="0" smtClean="0"/>
              <a:t>)</a:t>
            </a:r>
          </a:p>
          <a:p>
            <a:pPr marL="0" indent="0">
              <a:buNone/>
            </a:pPr>
            <a:r>
              <a:rPr lang="en-US" sz="2600" dirty="0" smtClean="0"/>
              <a:t>“</a:t>
            </a:r>
            <a:r>
              <a:rPr lang="en-US" sz="2600" dirty="0"/>
              <a:t>W</a:t>
            </a:r>
            <a:r>
              <a:rPr lang="en-US" sz="2600" dirty="0" smtClean="0"/>
              <a:t>hile they </a:t>
            </a:r>
            <a:r>
              <a:rPr lang="en-US" sz="2600" dirty="0"/>
              <a:t>are very intelligent, they might </a:t>
            </a:r>
            <a:r>
              <a:rPr lang="en-US" sz="2600" dirty="0" smtClean="0"/>
              <a:t>	have </a:t>
            </a:r>
            <a:r>
              <a:rPr lang="en-US" sz="2600" dirty="0"/>
              <a:t>very low self-esteem and might </a:t>
            </a:r>
            <a:r>
              <a:rPr lang="en-US" sz="2600" dirty="0" smtClean="0"/>
              <a:t>	have </a:t>
            </a:r>
            <a:r>
              <a:rPr lang="en-US" sz="2600" dirty="0"/>
              <a:t>trouble expressing </a:t>
            </a:r>
            <a:r>
              <a:rPr lang="en-US" sz="2600" dirty="0" smtClean="0"/>
              <a:t>themselves” 	(</a:t>
            </a:r>
            <a:r>
              <a:rPr lang="en-US" sz="2600" dirty="0"/>
              <a:t>STAR female counselor</a:t>
            </a:r>
            <a:r>
              <a:rPr lang="en-US" sz="2600" dirty="0" smtClean="0"/>
              <a:t>)</a:t>
            </a:r>
            <a:endParaRPr lang="en-US" sz="2600" dirty="0"/>
          </a:p>
          <a:p>
            <a:pPr marL="0" indent="0">
              <a:buNone/>
            </a:pPr>
            <a:endParaRPr lang="en-US" sz="2600" dirty="0"/>
          </a:p>
          <a:p>
            <a:pPr marL="0" indent="0">
              <a:buNone/>
            </a:pPr>
            <a:r>
              <a:rPr lang="en-US" sz="2600" dirty="0" smtClean="0"/>
              <a:t/>
            </a:r>
            <a:br>
              <a:rPr lang="en-US" sz="2600" dirty="0" smtClean="0"/>
            </a:br>
            <a:endParaRPr lang="en-US" sz="2600" dirty="0"/>
          </a:p>
          <a:p>
            <a:pPr marL="0" indent="0">
              <a:buNone/>
            </a:pPr>
            <a:endParaRPr lang="en-US" sz="2600" dirty="0"/>
          </a:p>
        </p:txBody>
      </p:sp>
    </p:spTree>
    <p:extLst>
      <p:ext uri="{BB962C8B-B14F-4D97-AF65-F5344CB8AC3E}">
        <p14:creationId xmlns:p14="http://schemas.microsoft.com/office/powerpoint/2010/main" val="18659731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143000"/>
            <a:ext cx="7391400" cy="609600"/>
          </a:xfrm>
        </p:spPr>
        <p:txBody>
          <a:bodyPr/>
          <a:lstStyle/>
          <a:p>
            <a:r>
              <a:rPr lang="en-US" dirty="0" smtClean="0"/>
              <a:t>Feedback</a:t>
            </a:r>
            <a:endParaRPr lang="en-US" dirty="0"/>
          </a:p>
        </p:txBody>
      </p:sp>
      <p:sp>
        <p:nvSpPr>
          <p:cNvPr id="3" name="Content Placeholder 2"/>
          <p:cNvSpPr>
            <a:spLocks noGrp="1"/>
          </p:cNvSpPr>
          <p:nvPr>
            <p:ph idx="1"/>
          </p:nvPr>
        </p:nvSpPr>
        <p:spPr>
          <a:xfrm>
            <a:off x="1295400" y="1905000"/>
            <a:ext cx="7543800" cy="4648200"/>
          </a:xfrm>
        </p:spPr>
        <p:txBody>
          <a:bodyPr/>
          <a:lstStyle/>
          <a:p>
            <a:pPr marL="0" indent="0">
              <a:buNone/>
            </a:pPr>
            <a:r>
              <a:rPr lang="en-US" sz="2600" dirty="0" smtClean="0"/>
              <a:t>“These </a:t>
            </a:r>
            <a:r>
              <a:rPr lang="en-US" sz="2600" dirty="0"/>
              <a:t>adolescents </a:t>
            </a:r>
            <a:r>
              <a:rPr lang="en-US" sz="2600" dirty="0" smtClean="0"/>
              <a:t>need </a:t>
            </a:r>
            <a:r>
              <a:rPr lang="en-US" sz="2600" dirty="0"/>
              <a:t>special attention just as children who are labeled "at risk." They are not immune to social/emotional issues</a:t>
            </a:r>
            <a:r>
              <a:rPr lang="en-US" sz="2600" dirty="0" smtClean="0"/>
              <a:t>.”            	(COMET male counselor)</a:t>
            </a:r>
          </a:p>
          <a:p>
            <a:pPr marL="0" indent="0">
              <a:buNone/>
            </a:pPr>
            <a:r>
              <a:rPr lang="en-US" sz="2600" dirty="0"/>
              <a:t>“They are very aware of different issues going on in their </a:t>
            </a:r>
            <a:r>
              <a:rPr lang="en-US" sz="2600" dirty="0" smtClean="0"/>
              <a:t>schools.”                                                  	(</a:t>
            </a:r>
            <a:r>
              <a:rPr lang="en-US" sz="2600" dirty="0"/>
              <a:t>COMET </a:t>
            </a:r>
            <a:r>
              <a:rPr lang="en-US" sz="2600" dirty="0" smtClean="0"/>
              <a:t>female </a:t>
            </a:r>
            <a:r>
              <a:rPr lang="en-US" sz="2600" dirty="0"/>
              <a:t>counselor</a:t>
            </a:r>
            <a:r>
              <a:rPr lang="en-US" sz="2600" dirty="0" smtClean="0"/>
              <a:t>)</a:t>
            </a:r>
            <a:endParaRPr lang="en-US" sz="2600" dirty="0"/>
          </a:p>
          <a:p>
            <a:pPr marL="0" indent="0">
              <a:buNone/>
            </a:pPr>
            <a:r>
              <a:rPr lang="en-US" sz="2600" dirty="0"/>
              <a:t>“The topics of bullying and stress. They were able to relate to these topics a lot more and had shared experiences within the group</a:t>
            </a:r>
            <a:r>
              <a:rPr lang="en-US" sz="2600" dirty="0" smtClean="0"/>
              <a:t>.”            	(COMET female counselor)</a:t>
            </a:r>
            <a:endParaRPr lang="en-US" sz="2600" dirty="0"/>
          </a:p>
          <a:p>
            <a:pPr marL="0" indent="0">
              <a:buNone/>
            </a:pPr>
            <a:endParaRPr lang="en-US" sz="2600" dirty="0" smtClean="0"/>
          </a:p>
          <a:p>
            <a:pPr marL="0" indent="0">
              <a:buNone/>
            </a:pPr>
            <a:endParaRPr lang="en-US" sz="2600" dirty="0"/>
          </a:p>
          <a:p>
            <a:pPr marL="0" indent="0">
              <a:buNone/>
            </a:pPr>
            <a:r>
              <a:rPr lang="en-US" sz="2600" dirty="0" smtClean="0"/>
              <a:t/>
            </a:r>
            <a:br>
              <a:rPr lang="en-US" sz="2600" dirty="0" smtClean="0"/>
            </a:br>
            <a:endParaRPr lang="en-US" sz="2600" dirty="0"/>
          </a:p>
          <a:p>
            <a:pPr marL="0" indent="0">
              <a:buNone/>
            </a:pPr>
            <a:endParaRPr lang="en-US" sz="2600" dirty="0"/>
          </a:p>
        </p:txBody>
      </p:sp>
    </p:spTree>
    <p:extLst>
      <p:ext uri="{BB962C8B-B14F-4D97-AF65-F5344CB8AC3E}">
        <p14:creationId xmlns:p14="http://schemas.microsoft.com/office/powerpoint/2010/main" val="39153285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143000"/>
            <a:ext cx="7391400" cy="609600"/>
          </a:xfrm>
        </p:spPr>
        <p:txBody>
          <a:bodyPr/>
          <a:lstStyle/>
          <a:p>
            <a:r>
              <a:rPr lang="en-US" dirty="0" smtClean="0"/>
              <a:t>Feedback</a:t>
            </a:r>
            <a:endParaRPr lang="en-US" dirty="0"/>
          </a:p>
        </p:txBody>
      </p:sp>
      <p:sp>
        <p:nvSpPr>
          <p:cNvPr id="3" name="Content Placeholder 2"/>
          <p:cNvSpPr>
            <a:spLocks noGrp="1"/>
          </p:cNvSpPr>
          <p:nvPr>
            <p:ph idx="1"/>
          </p:nvPr>
        </p:nvSpPr>
        <p:spPr>
          <a:xfrm>
            <a:off x="1524000" y="2133600"/>
            <a:ext cx="6934200" cy="4144963"/>
          </a:xfrm>
        </p:spPr>
        <p:txBody>
          <a:bodyPr/>
          <a:lstStyle/>
          <a:p>
            <a:pPr marL="0" indent="0">
              <a:buNone/>
            </a:pPr>
            <a:r>
              <a:rPr lang="en-US" sz="2600" dirty="0"/>
              <a:t>“The topic that generated the most discussion was intensity/control. This they connected to their intensity for school and their challenges they face with </a:t>
            </a:r>
            <a:r>
              <a:rPr lang="en-US" sz="2600" dirty="0" smtClean="0"/>
              <a:t>teacher</a:t>
            </a:r>
            <a:r>
              <a:rPr lang="en-US" sz="2600" dirty="0"/>
              <a:t>, peers, and </a:t>
            </a:r>
            <a:r>
              <a:rPr lang="en-US" sz="2600" dirty="0" smtClean="0"/>
              <a:t>acceptance.” </a:t>
            </a:r>
          </a:p>
          <a:p>
            <a:pPr marL="0" indent="0">
              <a:buNone/>
            </a:pPr>
            <a:r>
              <a:rPr lang="en-US" sz="2600" dirty="0" smtClean="0"/>
              <a:t>(COMET female counselor)</a:t>
            </a:r>
          </a:p>
          <a:p>
            <a:pPr marL="0" indent="0">
              <a:buNone/>
            </a:pPr>
            <a:endParaRPr lang="en-US" sz="2600" dirty="0"/>
          </a:p>
          <a:p>
            <a:pPr marL="0" indent="0">
              <a:buNone/>
            </a:pPr>
            <a:endParaRPr lang="en-US" sz="2600" dirty="0"/>
          </a:p>
        </p:txBody>
      </p:sp>
    </p:spTree>
    <p:extLst>
      <p:ext uri="{BB962C8B-B14F-4D97-AF65-F5344CB8AC3E}">
        <p14:creationId xmlns:p14="http://schemas.microsoft.com/office/powerpoint/2010/main" val="28971961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143000"/>
            <a:ext cx="7391400" cy="609600"/>
          </a:xfrm>
        </p:spPr>
        <p:txBody>
          <a:bodyPr/>
          <a:lstStyle/>
          <a:p>
            <a:r>
              <a:rPr lang="en-US" dirty="0" smtClean="0"/>
              <a:t>Feedback</a:t>
            </a:r>
            <a:endParaRPr lang="en-US" dirty="0"/>
          </a:p>
        </p:txBody>
      </p:sp>
      <p:sp>
        <p:nvSpPr>
          <p:cNvPr id="3" name="Content Placeholder 2"/>
          <p:cNvSpPr>
            <a:spLocks noGrp="1"/>
          </p:cNvSpPr>
          <p:nvPr>
            <p:ph idx="1"/>
          </p:nvPr>
        </p:nvSpPr>
        <p:spPr>
          <a:xfrm>
            <a:off x="1524000" y="1905000"/>
            <a:ext cx="6934200" cy="4373563"/>
          </a:xfrm>
        </p:spPr>
        <p:txBody>
          <a:bodyPr/>
          <a:lstStyle/>
          <a:p>
            <a:pPr marL="0" indent="0" algn="ctr">
              <a:buNone/>
            </a:pPr>
            <a:r>
              <a:rPr lang="en-US" sz="2600" b="1" dirty="0">
                <a:solidFill>
                  <a:srgbClr val="00B050"/>
                </a:solidFill>
              </a:rPr>
              <a:t>Your opinion about including attention to social/emotional development in summer campus </a:t>
            </a:r>
            <a:r>
              <a:rPr lang="en-US" sz="2600" b="1" dirty="0" smtClean="0">
                <a:solidFill>
                  <a:srgbClr val="00B050"/>
                </a:solidFill>
              </a:rPr>
              <a:t>programs</a:t>
            </a:r>
          </a:p>
          <a:p>
            <a:pPr marL="0" indent="0">
              <a:buNone/>
            </a:pPr>
            <a:endParaRPr lang="en-US" sz="1200" dirty="0"/>
          </a:p>
          <a:p>
            <a:pPr marL="0" indent="0">
              <a:buNone/>
            </a:pPr>
            <a:r>
              <a:rPr lang="en-US" sz="2600" dirty="0" smtClean="0"/>
              <a:t>“Its good to do that kind of thing just so people know that there is a someone out there who cares.” (female, 10th grader)</a:t>
            </a:r>
          </a:p>
          <a:p>
            <a:pPr marL="0" indent="0">
              <a:buNone/>
            </a:pPr>
            <a:endParaRPr lang="en-US" sz="800" dirty="0" smtClean="0"/>
          </a:p>
          <a:p>
            <a:pPr marL="0" indent="0">
              <a:buNone/>
            </a:pPr>
            <a:r>
              <a:rPr lang="en-US" sz="2600" dirty="0" smtClean="0">
                <a:solidFill>
                  <a:schemeClr val="accent2">
                    <a:lumMod val="75000"/>
                  </a:schemeClr>
                </a:solidFill>
              </a:rPr>
              <a:t>“I </a:t>
            </a:r>
            <a:r>
              <a:rPr lang="en-US" sz="2600" dirty="0">
                <a:solidFill>
                  <a:schemeClr val="accent2">
                    <a:lumMod val="75000"/>
                  </a:schemeClr>
                </a:solidFill>
              </a:rPr>
              <a:t>think it’s a way to compliment what we're learning in </a:t>
            </a:r>
            <a:r>
              <a:rPr lang="en-US" sz="2600" dirty="0" smtClean="0">
                <a:solidFill>
                  <a:schemeClr val="accent2">
                    <a:lumMod val="75000"/>
                  </a:schemeClr>
                </a:solidFill>
              </a:rPr>
              <a:t>pedagogical </a:t>
            </a:r>
            <a:r>
              <a:rPr lang="en-US" sz="2600" dirty="0">
                <a:solidFill>
                  <a:schemeClr val="accent2">
                    <a:lumMod val="75000"/>
                  </a:schemeClr>
                </a:solidFill>
              </a:rPr>
              <a:t>classes by learning life </a:t>
            </a:r>
            <a:r>
              <a:rPr lang="en-US" sz="2600" dirty="0" smtClean="0">
                <a:solidFill>
                  <a:schemeClr val="accent2">
                    <a:lumMod val="75000"/>
                  </a:schemeClr>
                </a:solidFill>
              </a:rPr>
              <a:t>lessons.” </a:t>
            </a:r>
            <a:r>
              <a:rPr lang="en-US" sz="2600" dirty="0" smtClean="0"/>
              <a:t>(female</a:t>
            </a:r>
            <a:r>
              <a:rPr lang="en-US" sz="2600" dirty="0"/>
              <a:t>, 10th grader</a:t>
            </a:r>
            <a:r>
              <a:rPr lang="en-US" sz="2600" dirty="0" smtClean="0"/>
              <a:t>)</a:t>
            </a:r>
            <a:endParaRPr lang="en-US" sz="2600" dirty="0"/>
          </a:p>
          <a:p>
            <a:pPr marL="0" indent="0">
              <a:buNone/>
            </a:pPr>
            <a:endParaRPr lang="en-US" sz="2600" dirty="0" smtClean="0"/>
          </a:p>
          <a:p>
            <a:pPr marL="0" indent="0">
              <a:buNone/>
            </a:pPr>
            <a:endParaRPr lang="en-US" sz="2600" dirty="0"/>
          </a:p>
          <a:p>
            <a:pPr marL="0" indent="0">
              <a:buNone/>
            </a:pPr>
            <a:r>
              <a:rPr lang="en-US" sz="2600" dirty="0" smtClean="0"/>
              <a:t/>
            </a:r>
            <a:br>
              <a:rPr lang="en-US" sz="2600" dirty="0" smtClean="0"/>
            </a:br>
            <a:endParaRPr lang="en-US" sz="2600" dirty="0"/>
          </a:p>
          <a:p>
            <a:pPr marL="0" indent="0">
              <a:buNone/>
            </a:pPr>
            <a:endParaRPr lang="en-US" sz="2600" dirty="0"/>
          </a:p>
        </p:txBody>
      </p:sp>
    </p:spTree>
    <p:extLst>
      <p:ext uri="{BB962C8B-B14F-4D97-AF65-F5344CB8AC3E}">
        <p14:creationId xmlns:p14="http://schemas.microsoft.com/office/powerpoint/2010/main" val="4724570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143000"/>
            <a:ext cx="7391400" cy="609600"/>
          </a:xfrm>
        </p:spPr>
        <p:txBody>
          <a:bodyPr/>
          <a:lstStyle/>
          <a:p>
            <a:r>
              <a:rPr lang="en-US" dirty="0" smtClean="0"/>
              <a:t>Feedback</a:t>
            </a:r>
            <a:endParaRPr lang="en-US" dirty="0"/>
          </a:p>
        </p:txBody>
      </p:sp>
      <p:sp>
        <p:nvSpPr>
          <p:cNvPr id="3" name="Content Placeholder 2"/>
          <p:cNvSpPr>
            <a:spLocks noGrp="1"/>
          </p:cNvSpPr>
          <p:nvPr>
            <p:ph idx="1"/>
          </p:nvPr>
        </p:nvSpPr>
        <p:spPr>
          <a:xfrm>
            <a:off x="1524000" y="2057400"/>
            <a:ext cx="6934200" cy="4221163"/>
          </a:xfrm>
        </p:spPr>
        <p:txBody>
          <a:bodyPr/>
          <a:lstStyle/>
          <a:p>
            <a:pPr marL="0" indent="0">
              <a:buNone/>
            </a:pPr>
            <a:r>
              <a:rPr lang="en-US" sz="2600" dirty="0"/>
              <a:t>“I think all the campers this year found their way into one niche or another. The groups helped people find friends more quickly</a:t>
            </a:r>
            <a:r>
              <a:rPr lang="en-US" sz="2600" dirty="0" smtClean="0"/>
              <a:t>.”	(male, 11</a:t>
            </a:r>
            <a:r>
              <a:rPr lang="en-US" sz="2600" baseline="30000" dirty="0" smtClean="0"/>
              <a:t>th</a:t>
            </a:r>
            <a:r>
              <a:rPr lang="en-US" sz="2600" dirty="0" smtClean="0"/>
              <a:t> grader)</a:t>
            </a:r>
          </a:p>
          <a:p>
            <a:pPr marL="0" indent="0">
              <a:buNone/>
            </a:pPr>
            <a:endParaRPr lang="en-US" sz="2600" dirty="0"/>
          </a:p>
          <a:p>
            <a:pPr marL="0" indent="0">
              <a:buNone/>
            </a:pPr>
            <a:r>
              <a:rPr lang="en-US" sz="2600" dirty="0"/>
              <a:t>“I learn </a:t>
            </a:r>
            <a:r>
              <a:rPr lang="en-US" sz="2600" dirty="0" smtClean="0"/>
              <a:t>foreign' s </a:t>
            </a:r>
            <a:r>
              <a:rPr lang="en-US" sz="2600" dirty="0"/>
              <a:t>feelings, thinking, and their </a:t>
            </a:r>
            <a:r>
              <a:rPr lang="en-US" sz="2600" dirty="0" smtClean="0"/>
              <a:t>behavior, </a:t>
            </a:r>
            <a:r>
              <a:rPr lang="en-US" sz="2600" dirty="0"/>
              <a:t>and I can understand them </a:t>
            </a:r>
            <a:r>
              <a:rPr lang="en-US" sz="2600" dirty="0" smtClean="0"/>
              <a:t>now.”</a:t>
            </a:r>
            <a:endParaRPr lang="en-US" sz="2600" dirty="0"/>
          </a:p>
          <a:p>
            <a:pPr marL="0" indent="0">
              <a:buNone/>
            </a:pPr>
            <a:r>
              <a:rPr lang="en-US" sz="2600" dirty="0" smtClean="0"/>
              <a:t> 	(male, 11</a:t>
            </a:r>
            <a:r>
              <a:rPr lang="en-US" sz="2600" baseline="30000" dirty="0" smtClean="0"/>
              <a:t>th</a:t>
            </a:r>
            <a:r>
              <a:rPr lang="en-US" sz="2600" dirty="0" smtClean="0"/>
              <a:t> grader)</a:t>
            </a:r>
            <a:endParaRPr lang="en-US" sz="2600" dirty="0"/>
          </a:p>
        </p:txBody>
      </p:sp>
    </p:spTree>
    <p:extLst>
      <p:ext uri="{BB962C8B-B14F-4D97-AF65-F5344CB8AC3E}">
        <p14:creationId xmlns:p14="http://schemas.microsoft.com/office/powerpoint/2010/main" val="2382988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066800"/>
            <a:ext cx="6934200" cy="533400"/>
          </a:xfrm>
        </p:spPr>
        <p:txBody>
          <a:bodyPr/>
          <a:lstStyle/>
          <a:p>
            <a:r>
              <a:rPr lang="en-US" dirty="0" smtClean="0"/>
              <a:t>Rationale</a:t>
            </a:r>
            <a:endParaRPr lang="en-US" dirty="0"/>
          </a:p>
        </p:txBody>
      </p:sp>
      <p:sp>
        <p:nvSpPr>
          <p:cNvPr id="3" name="Content Placeholder 2"/>
          <p:cNvSpPr>
            <a:spLocks noGrp="1"/>
          </p:cNvSpPr>
          <p:nvPr>
            <p:ph idx="1"/>
          </p:nvPr>
        </p:nvSpPr>
        <p:spPr>
          <a:xfrm>
            <a:off x="1295400" y="1828800"/>
            <a:ext cx="7620000" cy="4068763"/>
          </a:xfrm>
        </p:spPr>
        <p:txBody>
          <a:bodyPr/>
          <a:lstStyle/>
          <a:p>
            <a:r>
              <a:rPr lang="en-US" sz="2600" dirty="0" smtClean="0"/>
              <a:t>Few summer programs directly and specifically 	address social and emotional concerns. </a:t>
            </a:r>
            <a:endParaRPr lang="en-US" sz="2600" dirty="0"/>
          </a:p>
          <a:p>
            <a:r>
              <a:rPr lang="en-US" sz="2600" dirty="0" smtClean="0"/>
              <a:t>How and to what extent these </a:t>
            </a:r>
            <a:r>
              <a:rPr lang="en-US" sz="2600" dirty="0"/>
              <a:t>programs </a:t>
            </a:r>
            <a:r>
              <a:rPr lang="en-US" sz="2600" dirty="0" smtClean="0"/>
              <a:t>	address </a:t>
            </a:r>
            <a:r>
              <a:rPr lang="en-US" sz="2600" dirty="0"/>
              <a:t>students’ affective </a:t>
            </a:r>
            <a:r>
              <a:rPr lang="en-US" sz="2600" dirty="0" smtClean="0"/>
              <a:t>needs are 	unknown.</a:t>
            </a:r>
          </a:p>
          <a:p>
            <a:r>
              <a:rPr lang="en-US" sz="2600" dirty="0"/>
              <a:t>Peterson (2013) incorporated </a:t>
            </a:r>
            <a:r>
              <a:rPr lang="en-US" sz="2600" dirty="0" smtClean="0"/>
              <a:t>small-group 	discussion into a </a:t>
            </a:r>
            <a:r>
              <a:rPr lang="en-US" sz="2600" dirty="0"/>
              <a:t>summer enrichment </a:t>
            </a:r>
            <a:r>
              <a:rPr lang="en-US" sz="2600" dirty="0" smtClean="0"/>
              <a:t>	program for grades PK - 4 and </a:t>
            </a:r>
            <a:r>
              <a:rPr lang="en-US" sz="2600" dirty="0"/>
              <a:t>found </a:t>
            </a:r>
            <a:r>
              <a:rPr lang="en-US" sz="2600" dirty="0" smtClean="0"/>
              <a:t>that 	the school-counselor facilitators </a:t>
            </a:r>
            <a:r>
              <a:rPr lang="en-US" sz="2600" dirty="0"/>
              <a:t>learned </a:t>
            </a:r>
            <a:r>
              <a:rPr lang="en-US" sz="2600" dirty="0" smtClean="0"/>
              <a:t>	more about  </a:t>
            </a:r>
            <a:r>
              <a:rPr lang="en-US" sz="2600" dirty="0"/>
              <a:t>characteristics </a:t>
            </a:r>
            <a:r>
              <a:rPr lang="en-US" sz="2600" dirty="0" smtClean="0"/>
              <a:t>associated with 	giftedness </a:t>
            </a:r>
            <a:r>
              <a:rPr lang="en-US" sz="2600" dirty="0"/>
              <a:t>than they </a:t>
            </a:r>
            <a:r>
              <a:rPr lang="en-US" sz="2600" dirty="0" smtClean="0"/>
              <a:t>had expected to.</a:t>
            </a:r>
            <a:endParaRPr lang="en-US" sz="2600" dirty="0"/>
          </a:p>
          <a:p>
            <a:pPr marL="0" indent="0">
              <a:buNone/>
            </a:pPr>
            <a:endParaRPr lang="en-US" sz="2600" dirty="0"/>
          </a:p>
        </p:txBody>
      </p:sp>
    </p:spTree>
    <p:extLst>
      <p:ext uri="{BB962C8B-B14F-4D97-AF65-F5344CB8AC3E}">
        <p14:creationId xmlns:p14="http://schemas.microsoft.com/office/powerpoint/2010/main" val="28618261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143000"/>
            <a:ext cx="7391400" cy="609600"/>
          </a:xfrm>
        </p:spPr>
        <p:txBody>
          <a:bodyPr/>
          <a:lstStyle/>
          <a:p>
            <a:r>
              <a:rPr lang="en-US" dirty="0" smtClean="0"/>
              <a:t>Feedback</a:t>
            </a:r>
            <a:endParaRPr lang="en-US" dirty="0"/>
          </a:p>
        </p:txBody>
      </p:sp>
      <p:sp>
        <p:nvSpPr>
          <p:cNvPr id="3" name="Content Placeholder 2"/>
          <p:cNvSpPr>
            <a:spLocks noGrp="1"/>
          </p:cNvSpPr>
          <p:nvPr>
            <p:ph idx="1"/>
          </p:nvPr>
        </p:nvSpPr>
        <p:spPr>
          <a:xfrm>
            <a:off x="1524000" y="2133600"/>
            <a:ext cx="6934200" cy="4144963"/>
          </a:xfrm>
        </p:spPr>
        <p:txBody>
          <a:bodyPr/>
          <a:lstStyle/>
          <a:p>
            <a:pPr marL="0" indent="0">
              <a:buNone/>
            </a:pPr>
            <a:r>
              <a:rPr lang="en-US" sz="2600" dirty="0" smtClean="0"/>
              <a:t>“I </a:t>
            </a:r>
            <a:r>
              <a:rPr lang="en-US" sz="2600" dirty="0"/>
              <a:t>think it's really helpful because you can compare and contrast problems in different cultures. This can help you see that you are not alone individually or </a:t>
            </a:r>
            <a:r>
              <a:rPr lang="en-US" sz="2600" dirty="0" smtClean="0"/>
              <a:t>culturally.”                	(female, 11</a:t>
            </a:r>
            <a:r>
              <a:rPr lang="en-US" sz="2600" baseline="30000" dirty="0" smtClean="0"/>
              <a:t>th</a:t>
            </a:r>
            <a:r>
              <a:rPr lang="en-US" sz="2600" dirty="0" smtClean="0"/>
              <a:t> grader)</a:t>
            </a:r>
          </a:p>
          <a:p>
            <a:pPr marL="0" indent="0">
              <a:buNone/>
            </a:pPr>
            <a:endParaRPr lang="en-US" sz="1400" dirty="0"/>
          </a:p>
          <a:p>
            <a:pPr marL="0" indent="0">
              <a:buNone/>
            </a:pPr>
            <a:r>
              <a:rPr lang="en-US" sz="2600" dirty="0" smtClean="0"/>
              <a:t>“In </a:t>
            </a:r>
            <a:r>
              <a:rPr lang="en-US" sz="2600" dirty="0"/>
              <a:t>my opinion, I think it was important for us to discuss this as a group. I </a:t>
            </a:r>
            <a:r>
              <a:rPr lang="en-US" sz="2600" dirty="0" smtClean="0"/>
              <a:t>also </a:t>
            </a:r>
            <a:r>
              <a:rPr lang="en-US" sz="2600" dirty="0"/>
              <a:t>think that the topics we discussed made a difference</a:t>
            </a:r>
            <a:r>
              <a:rPr lang="en-US" sz="2600" dirty="0" smtClean="0"/>
              <a:t>.”</a:t>
            </a:r>
            <a:r>
              <a:rPr lang="en-US" sz="2600" dirty="0"/>
              <a:t> </a:t>
            </a:r>
            <a:r>
              <a:rPr lang="en-US" sz="2600" dirty="0" smtClean="0"/>
              <a:t>	(female 5</a:t>
            </a:r>
            <a:r>
              <a:rPr lang="en-US" sz="2600" baseline="30000" dirty="0" smtClean="0"/>
              <a:t>th</a:t>
            </a:r>
            <a:r>
              <a:rPr lang="en-US" sz="2600" dirty="0" smtClean="0"/>
              <a:t> grader)</a:t>
            </a:r>
            <a:endParaRPr lang="en-US" sz="2600" dirty="0"/>
          </a:p>
        </p:txBody>
      </p:sp>
    </p:spTree>
    <p:extLst>
      <p:ext uri="{BB962C8B-B14F-4D97-AF65-F5344CB8AC3E}">
        <p14:creationId xmlns:p14="http://schemas.microsoft.com/office/powerpoint/2010/main" val="12763676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143000"/>
            <a:ext cx="7391400" cy="609600"/>
          </a:xfrm>
        </p:spPr>
        <p:txBody>
          <a:bodyPr/>
          <a:lstStyle/>
          <a:p>
            <a:r>
              <a:rPr lang="en-US" dirty="0" smtClean="0"/>
              <a:t>Feedback</a:t>
            </a:r>
            <a:endParaRPr lang="en-US" dirty="0"/>
          </a:p>
        </p:txBody>
      </p:sp>
      <p:sp>
        <p:nvSpPr>
          <p:cNvPr id="3" name="Content Placeholder 2"/>
          <p:cNvSpPr>
            <a:spLocks noGrp="1"/>
          </p:cNvSpPr>
          <p:nvPr>
            <p:ph idx="1"/>
          </p:nvPr>
        </p:nvSpPr>
        <p:spPr>
          <a:xfrm>
            <a:off x="1524000" y="1905000"/>
            <a:ext cx="6934200" cy="4373563"/>
          </a:xfrm>
        </p:spPr>
        <p:txBody>
          <a:bodyPr/>
          <a:lstStyle/>
          <a:p>
            <a:pPr marL="0" indent="0">
              <a:buNone/>
            </a:pPr>
            <a:endParaRPr lang="en-US" sz="2600" dirty="0"/>
          </a:p>
          <a:p>
            <a:pPr marL="0" indent="0">
              <a:buNone/>
            </a:pPr>
            <a:r>
              <a:rPr lang="en-US" sz="2600" dirty="0" smtClean="0"/>
              <a:t>“I </a:t>
            </a:r>
            <a:r>
              <a:rPr lang="en-US" sz="2600" dirty="0"/>
              <a:t>feel it is very good to have a talk to be let known about feelings and since it's just girls, we can talk about anything a little too long </a:t>
            </a:r>
            <a:r>
              <a:rPr lang="en-US" sz="2600" dirty="0" smtClean="0"/>
              <a:t>though” (</a:t>
            </a:r>
            <a:r>
              <a:rPr lang="en-US" sz="2600" dirty="0"/>
              <a:t>female </a:t>
            </a:r>
            <a:r>
              <a:rPr lang="en-US" sz="2600" dirty="0" smtClean="0"/>
              <a:t>6</a:t>
            </a:r>
            <a:r>
              <a:rPr lang="en-US" sz="2600" baseline="30000" dirty="0" smtClean="0"/>
              <a:t>th</a:t>
            </a:r>
            <a:r>
              <a:rPr lang="en-US" sz="2600" dirty="0" smtClean="0"/>
              <a:t> </a:t>
            </a:r>
            <a:r>
              <a:rPr lang="en-US" sz="2600" dirty="0"/>
              <a:t>grader</a:t>
            </a:r>
            <a:r>
              <a:rPr lang="en-US" sz="2600" dirty="0" smtClean="0"/>
              <a:t>)</a:t>
            </a:r>
            <a:endParaRPr lang="en-US" sz="2600" dirty="0"/>
          </a:p>
          <a:p>
            <a:pPr marL="0" indent="0">
              <a:buNone/>
            </a:pPr>
            <a:endParaRPr lang="en-US" sz="2600" dirty="0"/>
          </a:p>
        </p:txBody>
      </p:sp>
    </p:spTree>
    <p:extLst>
      <p:ext uri="{BB962C8B-B14F-4D97-AF65-F5344CB8AC3E}">
        <p14:creationId xmlns:p14="http://schemas.microsoft.com/office/powerpoint/2010/main" val="28097692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143000"/>
            <a:ext cx="7391400" cy="609600"/>
          </a:xfrm>
        </p:spPr>
        <p:txBody>
          <a:bodyPr/>
          <a:lstStyle/>
          <a:p>
            <a:r>
              <a:rPr lang="en-US" dirty="0" smtClean="0"/>
              <a:t>Feedback</a:t>
            </a:r>
            <a:endParaRPr lang="en-US" dirty="0"/>
          </a:p>
        </p:txBody>
      </p:sp>
      <p:sp>
        <p:nvSpPr>
          <p:cNvPr id="3" name="Content Placeholder 2"/>
          <p:cNvSpPr>
            <a:spLocks noGrp="1"/>
          </p:cNvSpPr>
          <p:nvPr>
            <p:ph idx="1"/>
          </p:nvPr>
        </p:nvSpPr>
        <p:spPr>
          <a:xfrm>
            <a:off x="1524000" y="1905000"/>
            <a:ext cx="7315200" cy="4648200"/>
          </a:xfrm>
        </p:spPr>
        <p:txBody>
          <a:bodyPr/>
          <a:lstStyle/>
          <a:p>
            <a:pPr marL="0" indent="0" algn="ctr">
              <a:buNone/>
            </a:pPr>
            <a:r>
              <a:rPr lang="en-US" sz="2600" dirty="0" smtClean="0">
                <a:solidFill>
                  <a:srgbClr val="92D050"/>
                </a:solidFill>
              </a:rPr>
              <a:t>Other perspectives  </a:t>
            </a:r>
            <a:endParaRPr lang="en-US" sz="2600" dirty="0">
              <a:solidFill>
                <a:srgbClr val="92D050"/>
              </a:solidFill>
            </a:endParaRPr>
          </a:p>
          <a:p>
            <a:pPr marL="0" indent="0">
              <a:buNone/>
            </a:pPr>
            <a:r>
              <a:rPr lang="en-US" sz="2600" dirty="0" smtClean="0"/>
              <a:t>“We </a:t>
            </a:r>
            <a:r>
              <a:rPr lang="en-US" sz="2600" dirty="0"/>
              <a:t>should include study session 3 times a week and social/emotional development session 2 times a week. I think study session is necessary especially for Pulsar students to do our project and </a:t>
            </a:r>
            <a:r>
              <a:rPr lang="en-US" sz="2600" dirty="0" smtClean="0"/>
              <a:t>homework”                          	(female 10</a:t>
            </a:r>
            <a:r>
              <a:rPr lang="en-US" sz="2600" baseline="30000" dirty="0" smtClean="0"/>
              <a:t>th</a:t>
            </a:r>
            <a:r>
              <a:rPr lang="en-US" sz="2600" dirty="0" smtClean="0"/>
              <a:t> grader)</a:t>
            </a:r>
          </a:p>
          <a:p>
            <a:pPr marL="0" indent="0">
              <a:buNone/>
            </a:pPr>
            <a:endParaRPr lang="en-US" sz="800" dirty="0" smtClean="0"/>
          </a:p>
          <a:p>
            <a:pPr marL="0" indent="0">
              <a:buNone/>
            </a:pPr>
            <a:r>
              <a:rPr lang="en-US" sz="2600" dirty="0" smtClean="0"/>
              <a:t>“not </a:t>
            </a:r>
            <a:r>
              <a:rPr lang="en-US" sz="2600" dirty="0"/>
              <a:t>really </a:t>
            </a:r>
            <a:r>
              <a:rPr lang="en-US" sz="2600" dirty="0" smtClean="0"/>
              <a:t>(comfortable) because </a:t>
            </a:r>
            <a:r>
              <a:rPr lang="en-US" sz="2600" dirty="0"/>
              <a:t>I didn't want to say something personal in front of the </a:t>
            </a:r>
            <a:r>
              <a:rPr lang="en-US" sz="2600" dirty="0" smtClean="0"/>
              <a:t>girls.”                                                          	(female 7</a:t>
            </a:r>
            <a:r>
              <a:rPr lang="en-US" sz="2600" baseline="30000" dirty="0" smtClean="0"/>
              <a:t>th</a:t>
            </a:r>
            <a:r>
              <a:rPr lang="en-US" sz="2600" dirty="0" smtClean="0"/>
              <a:t> grader)</a:t>
            </a:r>
            <a:endParaRPr lang="en-US" sz="2600" dirty="0"/>
          </a:p>
          <a:p>
            <a:pPr marL="0" indent="0">
              <a:buNone/>
            </a:pPr>
            <a:endParaRPr lang="en-US" sz="2600" dirty="0"/>
          </a:p>
          <a:p>
            <a:pPr marL="0" indent="0">
              <a:buNone/>
            </a:pPr>
            <a:endParaRPr lang="en-US" sz="2600" dirty="0"/>
          </a:p>
        </p:txBody>
      </p:sp>
    </p:spTree>
    <p:extLst>
      <p:ext uri="{BB962C8B-B14F-4D97-AF65-F5344CB8AC3E}">
        <p14:creationId xmlns:p14="http://schemas.microsoft.com/office/powerpoint/2010/main" val="37065038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143000"/>
            <a:ext cx="7391400" cy="609600"/>
          </a:xfrm>
        </p:spPr>
        <p:txBody>
          <a:bodyPr/>
          <a:lstStyle/>
          <a:p>
            <a:r>
              <a:rPr lang="en-US" dirty="0" smtClean="0"/>
              <a:t>Feedback</a:t>
            </a:r>
            <a:endParaRPr lang="en-US" dirty="0"/>
          </a:p>
        </p:txBody>
      </p:sp>
      <p:sp>
        <p:nvSpPr>
          <p:cNvPr id="3" name="Content Placeholder 2"/>
          <p:cNvSpPr>
            <a:spLocks noGrp="1"/>
          </p:cNvSpPr>
          <p:nvPr>
            <p:ph idx="1"/>
          </p:nvPr>
        </p:nvSpPr>
        <p:spPr>
          <a:xfrm>
            <a:off x="1295400" y="2057400"/>
            <a:ext cx="7620000" cy="4221163"/>
          </a:xfrm>
        </p:spPr>
        <p:txBody>
          <a:bodyPr/>
          <a:lstStyle/>
          <a:p>
            <a:pPr marL="0" indent="0" algn="ctr">
              <a:buNone/>
            </a:pPr>
            <a:r>
              <a:rPr lang="en-US" sz="2600" dirty="0" smtClean="0">
                <a:solidFill>
                  <a:srgbClr val="92D050"/>
                </a:solidFill>
              </a:rPr>
              <a:t>Other perspectives  </a:t>
            </a:r>
            <a:endParaRPr lang="en-US" sz="2600" dirty="0">
              <a:solidFill>
                <a:srgbClr val="92D050"/>
              </a:solidFill>
            </a:endParaRPr>
          </a:p>
          <a:p>
            <a:pPr marL="0" indent="0">
              <a:buNone/>
            </a:pPr>
            <a:r>
              <a:rPr lang="en-US" sz="2600" dirty="0"/>
              <a:t>“I think it was okay because I got to meet new </a:t>
            </a:r>
            <a:r>
              <a:rPr lang="en-US" sz="2600" dirty="0" smtClean="0"/>
              <a:t>people, </a:t>
            </a:r>
            <a:r>
              <a:rPr lang="en-US" sz="2600" dirty="0"/>
              <a:t>but I didn't really like talking about </a:t>
            </a:r>
            <a:r>
              <a:rPr lang="en-US" sz="2600" dirty="0" smtClean="0"/>
              <a:t>emotions” </a:t>
            </a:r>
          </a:p>
          <a:p>
            <a:pPr marL="0" indent="0">
              <a:buNone/>
            </a:pPr>
            <a:r>
              <a:rPr lang="en-US" sz="2600" dirty="0"/>
              <a:t>	</a:t>
            </a:r>
            <a:r>
              <a:rPr lang="en-US" sz="2600" dirty="0" smtClean="0"/>
              <a:t>(male 6th grader)</a:t>
            </a:r>
          </a:p>
          <a:p>
            <a:pPr marL="0" indent="0">
              <a:buNone/>
            </a:pPr>
            <a:endParaRPr lang="en-US" sz="1200" dirty="0"/>
          </a:p>
          <a:p>
            <a:pPr marL="0" indent="0">
              <a:buNone/>
            </a:pPr>
            <a:r>
              <a:rPr lang="en-US" sz="2600" dirty="0" smtClean="0"/>
              <a:t>“(</a:t>
            </a:r>
            <a:r>
              <a:rPr lang="en-US" sz="2600" dirty="0"/>
              <a:t>A</a:t>
            </a:r>
            <a:r>
              <a:rPr lang="en-US" sz="2600" dirty="0" smtClean="0"/>
              <a:t>fter this experience, I want to go back and </a:t>
            </a:r>
            <a:r>
              <a:rPr lang="en-US" sz="2600" dirty="0" smtClean="0"/>
              <a:t>talk </a:t>
            </a:r>
            <a:r>
              <a:rPr lang="en-US" sz="2600" dirty="0"/>
              <a:t>h</a:t>
            </a:r>
            <a:r>
              <a:rPr lang="en-US" sz="2600" dirty="0" smtClean="0"/>
              <a:t>ow </a:t>
            </a:r>
            <a:r>
              <a:rPr lang="en-US" sz="2600" dirty="0"/>
              <a:t>to deal with double majoring &amp; playing sports in </a:t>
            </a:r>
            <a:r>
              <a:rPr lang="en-US" sz="2600" dirty="0" smtClean="0"/>
              <a:t>college.” </a:t>
            </a:r>
          </a:p>
          <a:p>
            <a:pPr marL="0" indent="0">
              <a:buNone/>
            </a:pPr>
            <a:r>
              <a:rPr lang="en-US" sz="2600" dirty="0"/>
              <a:t>	</a:t>
            </a:r>
            <a:r>
              <a:rPr lang="en-US" sz="2600" dirty="0" smtClean="0"/>
              <a:t>(female 10</a:t>
            </a:r>
            <a:r>
              <a:rPr lang="en-US" sz="2600" baseline="30000" dirty="0" smtClean="0"/>
              <a:t>th</a:t>
            </a:r>
            <a:r>
              <a:rPr lang="en-US" sz="2600" dirty="0" smtClean="0"/>
              <a:t> grader)</a:t>
            </a:r>
            <a:endParaRPr lang="en-US" sz="2600" dirty="0"/>
          </a:p>
          <a:p>
            <a:pPr marL="0" indent="0">
              <a:buNone/>
            </a:pPr>
            <a:endParaRPr lang="en-US" sz="2600" dirty="0" smtClean="0"/>
          </a:p>
          <a:p>
            <a:pPr marL="0" indent="0">
              <a:buNone/>
            </a:pPr>
            <a:endParaRPr lang="en-US" sz="2600" dirty="0"/>
          </a:p>
          <a:p>
            <a:pPr marL="0" indent="0">
              <a:buNone/>
            </a:pPr>
            <a:endParaRPr lang="en-US" sz="2600" dirty="0"/>
          </a:p>
          <a:p>
            <a:pPr marL="0" indent="0">
              <a:buNone/>
            </a:pPr>
            <a:endParaRPr lang="en-US" sz="2600" dirty="0"/>
          </a:p>
        </p:txBody>
      </p:sp>
    </p:spTree>
    <p:extLst>
      <p:ext uri="{BB962C8B-B14F-4D97-AF65-F5344CB8AC3E}">
        <p14:creationId xmlns:p14="http://schemas.microsoft.com/office/powerpoint/2010/main" val="40768185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143000"/>
            <a:ext cx="7391400" cy="609600"/>
          </a:xfrm>
        </p:spPr>
        <p:txBody>
          <a:bodyPr/>
          <a:lstStyle/>
          <a:p>
            <a:r>
              <a:rPr lang="en-US" dirty="0" smtClean="0"/>
              <a:t>Evaluation</a:t>
            </a:r>
            <a:endParaRPr lang="en-US" dirty="0"/>
          </a:p>
        </p:txBody>
      </p:sp>
      <p:sp>
        <p:nvSpPr>
          <p:cNvPr id="3" name="Content Placeholder 2"/>
          <p:cNvSpPr>
            <a:spLocks noGrp="1"/>
          </p:cNvSpPr>
          <p:nvPr>
            <p:ph idx="1"/>
          </p:nvPr>
        </p:nvSpPr>
        <p:spPr>
          <a:xfrm>
            <a:off x="1524000" y="2209800"/>
            <a:ext cx="7391400" cy="4068763"/>
          </a:xfrm>
        </p:spPr>
        <p:txBody>
          <a:bodyPr/>
          <a:lstStyle/>
          <a:p>
            <a:r>
              <a:rPr lang="en-US" sz="2600" dirty="0" smtClean="0"/>
              <a:t>Ongoing challenges: </a:t>
            </a:r>
          </a:p>
          <a:p>
            <a:pPr marL="0" indent="0">
              <a:buNone/>
            </a:pPr>
            <a:r>
              <a:rPr lang="en-US" sz="2600" dirty="0"/>
              <a:t>	</a:t>
            </a:r>
            <a:r>
              <a:rPr lang="en-US" sz="2600" dirty="0" smtClean="0"/>
              <a:t>hire high quality camp counselors </a:t>
            </a:r>
          </a:p>
          <a:p>
            <a:pPr marL="0" indent="0">
              <a:buNone/>
            </a:pPr>
            <a:r>
              <a:rPr lang="en-US" sz="2600" dirty="0"/>
              <a:t>	</a:t>
            </a:r>
            <a:r>
              <a:rPr lang="en-US" sz="2600" dirty="0" smtClean="0"/>
              <a:t>how </a:t>
            </a:r>
            <a:r>
              <a:rPr lang="en-US" sz="2600" dirty="0"/>
              <a:t>to handle </a:t>
            </a:r>
            <a:r>
              <a:rPr lang="en-US" sz="2600" dirty="0" smtClean="0"/>
              <a:t>sensitive issues </a:t>
            </a:r>
          </a:p>
          <a:p>
            <a:pPr marL="0" indent="0">
              <a:buNone/>
            </a:pPr>
            <a:r>
              <a:rPr lang="en-US" sz="2600" dirty="0"/>
              <a:t>	</a:t>
            </a:r>
            <a:r>
              <a:rPr lang="en-US" sz="2600" dirty="0" smtClean="0"/>
              <a:t>(confidential issues, procedure if issues)</a:t>
            </a:r>
          </a:p>
          <a:p>
            <a:pPr marL="0" indent="0">
              <a:buNone/>
            </a:pPr>
            <a:endParaRPr lang="en-US" sz="2600" dirty="0" smtClean="0"/>
          </a:p>
          <a:p>
            <a:r>
              <a:rPr lang="en-US" sz="2600" dirty="0" smtClean="0"/>
              <a:t>Process of </a:t>
            </a:r>
            <a:r>
              <a:rPr lang="en-US" sz="2600" b="1" dirty="0" smtClean="0"/>
              <a:t>“institutionalization</a:t>
            </a:r>
            <a:r>
              <a:rPr lang="en-US" sz="2600" b="1" smtClean="0"/>
              <a:t>”:         </a:t>
            </a:r>
            <a:r>
              <a:rPr lang="en-US" sz="2600" smtClean="0"/>
              <a:t>greater </a:t>
            </a:r>
            <a:r>
              <a:rPr lang="en-US" sz="2600" dirty="0" smtClean="0"/>
              <a:t>acceptance when both counselors and kids know it is part of the program, and the problems have </a:t>
            </a:r>
            <a:r>
              <a:rPr lang="en-US" sz="2600" smtClean="0"/>
              <a:t>been addressed </a:t>
            </a:r>
            <a:endParaRPr lang="en-US" sz="2600" dirty="0"/>
          </a:p>
          <a:p>
            <a:pPr marL="0" indent="0">
              <a:buNone/>
            </a:pPr>
            <a:endParaRPr lang="en-US" sz="2600" dirty="0"/>
          </a:p>
          <a:p>
            <a:pPr marL="0" indent="0">
              <a:buNone/>
            </a:pPr>
            <a:endParaRPr lang="en-US" sz="2600" dirty="0" smtClean="0"/>
          </a:p>
          <a:p>
            <a:pPr marL="0" indent="0">
              <a:buNone/>
            </a:pPr>
            <a:endParaRPr lang="en-US" sz="2600" dirty="0"/>
          </a:p>
          <a:p>
            <a:pPr marL="0" indent="0">
              <a:buNone/>
            </a:pPr>
            <a:r>
              <a:rPr lang="en-US" sz="2600" dirty="0" smtClean="0"/>
              <a:t/>
            </a:r>
            <a:br>
              <a:rPr lang="en-US" sz="2600" dirty="0" smtClean="0"/>
            </a:br>
            <a:endParaRPr lang="en-US" sz="2600" dirty="0"/>
          </a:p>
          <a:p>
            <a:pPr marL="0" indent="0">
              <a:buNone/>
            </a:pPr>
            <a:endParaRPr lang="en-US" sz="2600" dirty="0"/>
          </a:p>
        </p:txBody>
      </p:sp>
    </p:spTree>
    <p:extLst>
      <p:ext uri="{BB962C8B-B14F-4D97-AF65-F5344CB8AC3E}">
        <p14:creationId xmlns:p14="http://schemas.microsoft.com/office/powerpoint/2010/main" val="3037286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990600"/>
            <a:ext cx="6934200" cy="609600"/>
          </a:xfrm>
        </p:spPr>
        <p:txBody>
          <a:bodyPr/>
          <a:lstStyle/>
          <a:p>
            <a:r>
              <a:rPr lang="en-US" b="1" dirty="0" smtClean="0"/>
              <a:t>The Model</a:t>
            </a:r>
            <a:endParaRPr lang="en-US" b="1" dirty="0"/>
          </a:p>
        </p:txBody>
      </p:sp>
      <p:sp>
        <p:nvSpPr>
          <p:cNvPr id="3" name="Content Placeholder 2"/>
          <p:cNvSpPr>
            <a:spLocks noGrp="1"/>
          </p:cNvSpPr>
          <p:nvPr>
            <p:ph idx="1"/>
          </p:nvPr>
        </p:nvSpPr>
        <p:spPr>
          <a:xfrm>
            <a:off x="1447800" y="1752600"/>
            <a:ext cx="7239000" cy="3992563"/>
          </a:xfrm>
        </p:spPr>
        <p:txBody>
          <a:bodyPr/>
          <a:lstStyle/>
          <a:p>
            <a:r>
              <a:rPr lang="en-US" sz="2600" dirty="0" smtClean="0"/>
              <a:t>Incorporating semi-structured small group 	affective curriculum as a component in 	the GERI summer residential program</a:t>
            </a:r>
          </a:p>
          <a:p>
            <a:r>
              <a:rPr lang="en-US" sz="2600" b="1" dirty="0" smtClean="0"/>
              <a:t>Training</a:t>
            </a:r>
            <a:r>
              <a:rPr lang="en-US" sz="2600" dirty="0" smtClean="0"/>
              <a:t> the young-adult camp </a:t>
            </a:r>
            <a:r>
              <a:rPr lang="en-US" sz="2600" dirty="0" smtClean="0"/>
              <a:t>residence-	hall counselors</a:t>
            </a:r>
            <a:r>
              <a:rPr lang="en-US" sz="2600" dirty="0" smtClean="0"/>
              <a:t>) to be group facilitators</a:t>
            </a:r>
          </a:p>
          <a:p>
            <a:r>
              <a:rPr lang="en-US" sz="2600" dirty="0" smtClean="0"/>
              <a:t>Offering guidance for </a:t>
            </a:r>
            <a:r>
              <a:rPr lang="en-US" sz="2600" dirty="0"/>
              <a:t>listening, responding, </a:t>
            </a:r>
            <a:r>
              <a:rPr lang="en-US" sz="2600" dirty="0" smtClean="0"/>
              <a:t>	introducing </a:t>
            </a:r>
            <a:r>
              <a:rPr lang="en-US" sz="2600" dirty="0"/>
              <a:t>topics, and closing </a:t>
            </a:r>
            <a:r>
              <a:rPr lang="en-US" sz="2600" dirty="0" smtClean="0"/>
              <a:t>sessions</a:t>
            </a:r>
          </a:p>
          <a:p>
            <a:r>
              <a:rPr lang="en-US" sz="2600" b="1" dirty="0" smtClean="0"/>
              <a:t>Group size</a:t>
            </a:r>
            <a:r>
              <a:rPr lang="en-US" sz="2600" dirty="0" smtClean="0"/>
              <a:t>: 8-12 students </a:t>
            </a:r>
          </a:p>
          <a:p>
            <a:r>
              <a:rPr lang="en-US" sz="2600" b="1" dirty="0"/>
              <a:t>Semi-structured</a:t>
            </a:r>
            <a:r>
              <a:rPr lang="en-US" sz="2600" dirty="0"/>
              <a:t> format, with </a:t>
            </a:r>
            <a:r>
              <a:rPr lang="en-US" sz="2600" dirty="0" smtClean="0"/>
              <a:t>materials and 	activities </a:t>
            </a:r>
          </a:p>
          <a:p>
            <a:r>
              <a:rPr lang="en-US" sz="2600" b="1" dirty="0" smtClean="0"/>
              <a:t>Debriefing,</a:t>
            </a:r>
            <a:r>
              <a:rPr lang="en-US" sz="2600" dirty="0" smtClean="0"/>
              <a:t> support during the program</a:t>
            </a:r>
          </a:p>
        </p:txBody>
      </p:sp>
    </p:spTree>
    <p:extLst>
      <p:ext uri="{BB962C8B-B14F-4D97-AF65-F5344CB8AC3E}">
        <p14:creationId xmlns:p14="http://schemas.microsoft.com/office/powerpoint/2010/main" val="1015329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2590800"/>
            <a:ext cx="7239000" cy="3306763"/>
          </a:xfrm>
        </p:spPr>
        <p:txBody>
          <a:bodyPr/>
          <a:lstStyle/>
          <a:p>
            <a:r>
              <a:rPr lang="en-US" sz="2600" dirty="0" smtClean="0"/>
              <a:t>One month; enriched curriculum</a:t>
            </a:r>
          </a:p>
          <a:p>
            <a:r>
              <a:rPr lang="en-US" sz="2600" dirty="0" smtClean="0"/>
              <a:t>Program size: 350-400 culturally and 	geographically diverse adolescents</a:t>
            </a:r>
            <a:endParaRPr lang="en-US" sz="2600" dirty="0"/>
          </a:p>
          <a:p>
            <a:r>
              <a:rPr lang="en-US" sz="2600" dirty="0" smtClean="0"/>
              <a:t>Grades 5 through 12:  from 23 states,           	11 countries, 5 Native American nations</a:t>
            </a:r>
          </a:p>
          <a:p>
            <a:r>
              <a:rPr lang="en-US" sz="2600" b="1" dirty="0" smtClean="0"/>
              <a:t>COMET</a:t>
            </a:r>
            <a:r>
              <a:rPr lang="en-US" sz="2600" dirty="0" smtClean="0"/>
              <a:t>    (grades 5 and 6) </a:t>
            </a:r>
          </a:p>
          <a:p>
            <a:r>
              <a:rPr lang="en-US" sz="2600" b="1" dirty="0" smtClean="0"/>
              <a:t>STAR</a:t>
            </a:r>
            <a:r>
              <a:rPr lang="en-US" sz="2600" dirty="0" smtClean="0"/>
              <a:t> 	 (grades 7 and 8)</a:t>
            </a:r>
          </a:p>
          <a:p>
            <a:r>
              <a:rPr lang="en-US" sz="2600" b="1" dirty="0" smtClean="0"/>
              <a:t>PULSAR</a:t>
            </a:r>
            <a:r>
              <a:rPr lang="en-US" sz="2600" dirty="0" smtClean="0"/>
              <a:t>   (grades 9 through 12) </a:t>
            </a:r>
          </a:p>
        </p:txBody>
      </p:sp>
      <p:sp>
        <p:nvSpPr>
          <p:cNvPr id="2" name="Title 1"/>
          <p:cNvSpPr>
            <a:spLocks noGrp="1"/>
          </p:cNvSpPr>
          <p:nvPr>
            <p:ph type="title"/>
          </p:nvPr>
        </p:nvSpPr>
        <p:spPr>
          <a:xfrm>
            <a:off x="1371600" y="1143000"/>
            <a:ext cx="7391400" cy="609600"/>
          </a:xfrm>
        </p:spPr>
        <p:txBody>
          <a:bodyPr/>
          <a:lstStyle/>
          <a:p>
            <a:r>
              <a:rPr lang="en-US" sz="3600" dirty="0" smtClean="0"/>
              <a:t>GERI summer residential program for adolescents</a:t>
            </a:r>
            <a:endParaRPr lang="en-US" sz="3600" dirty="0"/>
          </a:p>
        </p:txBody>
      </p:sp>
    </p:spTree>
    <p:extLst>
      <p:ext uri="{BB962C8B-B14F-4D97-AF65-F5344CB8AC3E}">
        <p14:creationId xmlns:p14="http://schemas.microsoft.com/office/powerpoint/2010/main" val="20233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143000"/>
            <a:ext cx="7391400" cy="533400"/>
          </a:xfrm>
        </p:spPr>
        <p:txBody>
          <a:bodyPr/>
          <a:lstStyle/>
          <a:p>
            <a:r>
              <a:rPr lang="en-US" b="1" dirty="0" smtClean="0"/>
              <a:t>GERI Daily Agenda</a:t>
            </a:r>
            <a:endParaRPr lang="en-US" b="1" dirty="0"/>
          </a:p>
        </p:txBody>
      </p:sp>
      <p:sp>
        <p:nvSpPr>
          <p:cNvPr id="3" name="Content Placeholder 2"/>
          <p:cNvSpPr>
            <a:spLocks noGrp="1"/>
          </p:cNvSpPr>
          <p:nvPr>
            <p:ph idx="1"/>
          </p:nvPr>
        </p:nvSpPr>
        <p:spPr>
          <a:xfrm>
            <a:off x="1371600" y="1981200"/>
            <a:ext cx="7620000" cy="4495800"/>
          </a:xfrm>
        </p:spPr>
        <p:txBody>
          <a:bodyPr/>
          <a:lstStyle/>
          <a:p>
            <a:r>
              <a:rPr lang="en-US" sz="2600" dirty="0" smtClean="0"/>
              <a:t>Subject-base courses (8-4:00) </a:t>
            </a:r>
          </a:p>
          <a:p>
            <a:r>
              <a:rPr lang="en-US" sz="2600" dirty="0"/>
              <a:t>A</a:t>
            </a:r>
            <a:r>
              <a:rPr lang="en-US" sz="2600" dirty="0" smtClean="0"/>
              <a:t>ctivity time (4-5:00); dinner (5-6:15) </a:t>
            </a:r>
          </a:p>
          <a:p>
            <a:r>
              <a:rPr lang="en-US" sz="2600" b="1" dirty="0" smtClean="0">
                <a:solidFill>
                  <a:srgbClr val="FF0000"/>
                </a:solidFill>
              </a:rPr>
              <a:t>Small-group discussion</a:t>
            </a:r>
            <a:r>
              <a:rPr lang="en-US" sz="2600" dirty="0" smtClean="0">
                <a:solidFill>
                  <a:srgbClr val="FF0000"/>
                </a:solidFill>
              </a:rPr>
              <a:t> (6:15-7:15) </a:t>
            </a:r>
          </a:p>
          <a:p>
            <a:r>
              <a:rPr lang="en-US" sz="2600" dirty="0"/>
              <a:t>C</a:t>
            </a:r>
            <a:r>
              <a:rPr lang="en-US" sz="2600" dirty="0" smtClean="0"/>
              <a:t>hallenge </a:t>
            </a:r>
            <a:r>
              <a:rPr lang="en-US" sz="2600" dirty="0"/>
              <a:t>points </a:t>
            </a:r>
            <a:r>
              <a:rPr lang="en-US" sz="2600" dirty="0" smtClean="0"/>
              <a:t>(7:30-9:30) and free time </a:t>
            </a:r>
          </a:p>
          <a:p>
            <a:pPr marL="0" indent="0">
              <a:buNone/>
            </a:pPr>
            <a:endParaRPr lang="en-US" sz="1200" dirty="0" smtClean="0"/>
          </a:p>
          <a:p>
            <a:r>
              <a:rPr lang="en-US" sz="2600" dirty="0" smtClean="0"/>
              <a:t>Small Groups: same grade level, same gender, 	mixed ethnicity, guided by a same-gender 	counselor</a:t>
            </a:r>
          </a:p>
          <a:p>
            <a:pPr marL="0" indent="0">
              <a:buNone/>
            </a:pPr>
            <a:endParaRPr lang="en-US" sz="1200" dirty="0" smtClean="0"/>
          </a:p>
          <a:p>
            <a:pPr marL="0" indent="0">
              <a:buNone/>
            </a:pPr>
            <a:r>
              <a:rPr lang="en-US" sz="2600" b="1" dirty="0" smtClean="0"/>
              <a:t>COMET </a:t>
            </a:r>
            <a:r>
              <a:rPr lang="en-US" sz="2600" dirty="0" smtClean="0"/>
              <a:t>(1 </a:t>
            </a:r>
            <a:r>
              <a:rPr lang="en-US" sz="2600" dirty="0" err="1" smtClean="0"/>
              <a:t>wk</a:t>
            </a:r>
            <a:r>
              <a:rPr lang="en-US" sz="2600" dirty="0" smtClean="0"/>
              <a:t>): 3 small-group discussions</a:t>
            </a:r>
          </a:p>
          <a:p>
            <a:pPr marL="0" indent="0">
              <a:buNone/>
            </a:pPr>
            <a:r>
              <a:rPr lang="en-US" sz="2600" b="1" dirty="0" smtClean="0"/>
              <a:t>STAR</a:t>
            </a:r>
            <a:r>
              <a:rPr lang="en-US" sz="2600" dirty="0" smtClean="0"/>
              <a:t> &amp; </a:t>
            </a:r>
            <a:r>
              <a:rPr lang="en-US" sz="2600" b="1" dirty="0" smtClean="0"/>
              <a:t>PULSAR</a:t>
            </a:r>
            <a:r>
              <a:rPr lang="en-US" sz="2600" dirty="0" smtClean="0"/>
              <a:t> (2 </a:t>
            </a:r>
            <a:r>
              <a:rPr lang="en-US" sz="2600" dirty="0" err="1" smtClean="0"/>
              <a:t>wks</a:t>
            </a:r>
            <a:r>
              <a:rPr lang="en-US" sz="2600" dirty="0" smtClean="0"/>
              <a:t>): 7 group discussions</a:t>
            </a:r>
            <a:endParaRPr lang="en-US" sz="2800" dirty="0" smtClean="0"/>
          </a:p>
        </p:txBody>
      </p:sp>
    </p:spTree>
    <p:extLst>
      <p:ext uri="{BB962C8B-B14F-4D97-AF65-F5344CB8AC3E}">
        <p14:creationId xmlns:p14="http://schemas.microsoft.com/office/powerpoint/2010/main" val="2290638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143000"/>
            <a:ext cx="7391400" cy="609600"/>
          </a:xfrm>
        </p:spPr>
        <p:txBody>
          <a:bodyPr/>
          <a:lstStyle/>
          <a:p>
            <a:r>
              <a:rPr lang="en-US" b="1" dirty="0" smtClean="0"/>
              <a:t>Changed Roles</a:t>
            </a:r>
            <a:endParaRPr lang="en-US" b="1" dirty="0"/>
          </a:p>
        </p:txBody>
      </p:sp>
      <p:sp>
        <p:nvSpPr>
          <p:cNvPr id="3" name="Content Placeholder 2"/>
          <p:cNvSpPr>
            <a:spLocks noGrp="1"/>
          </p:cNvSpPr>
          <p:nvPr>
            <p:ph idx="1"/>
          </p:nvPr>
        </p:nvSpPr>
        <p:spPr>
          <a:xfrm>
            <a:off x="1371600" y="2286000"/>
            <a:ext cx="7696200" cy="4343400"/>
          </a:xfrm>
        </p:spPr>
        <p:txBody>
          <a:bodyPr/>
          <a:lstStyle/>
          <a:p>
            <a:r>
              <a:rPr lang="en-US" sz="2600" dirty="0" smtClean="0"/>
              <a:t>Camp guidance counselors</a:t>
            </a:r>
          </a:p>
          <a:p>
            <a:pPr marL="0" indent="0">
              <a:buNone/>
            </a:pPr>
            <a:r>
              <a:rPr lang="en-US" sz="2600" dirty="0" smtClean="0"/>
              <a:t>	activity planner </a:t>
            </a:r>
          </a:p>
          <a:p>
            <a:r>
              <a:rPr lang="en-US" sz="2600" dirty="0" smtClean="0"/>
              <a:t>Group facilitator</a:t>
            </a:r>
          </a:p>
          <a:p>
            <a:pPr marL="0" indent="0">
              <a:buNone/>
            </a:pPr>
            <a:r>
              <a:rPr lang="en-US" sz="2600" dirty="0"/>
              <a:t>	</a:t>
            </a:r>
            <a:r>
              <a:rPr lang="en-US" sz="2600" dirty="0" smtClean="0"/>
              <a:t>challenge points + </a:t>
            </a:r>
          </a:p>
          <a:p>
            <a:pPr marL="0" indent="0">
              <a:buNone/>
            </a:pPr>
            <a:r>
              <a:rPr lang="en-US" sz="2600" dirty="0"/>
              <a:t>	</a:t>
            </a:r>
            <a:r>
              <a:rPr lang="en-US" sz="2600" dirty="0" smtClean="0"/>
              <a:t>small group meeting with affective curriculum</a:t>
            </a:r>
          </a:p>
          <a:p>
            <a:r>
              <a:rPr lang="en-US" sz="2600" dirty="0" smtClean="0"/>
              <a:t>Administrative </a:t>
            </a:r>
            <a:r>
              <a:rPr lang="en-US" sz="2600" dirty="0" smtClean="0"/>
              <a:t>staffer</a:t>
            </a:r>
          </a:p>
          <a:p>
            <a:endParaRPr lang="en-US" sz="2600" dirty="0"/>
          </a:p>
          <a:p>
            <a:r>
              <a:rPr lang="en-US" sz="2600" dirty="0" smtClean="0"/>
              <a:t>Some “pushback” during first year (veteran res-	hall staff needed to adjust to a new mode)</a:t>
            </a:r>
            <a:endParaRPr lang="en-US" sz="2600" dirty="0" smtClean="0"/>
          </a:p>
          <a:p>
            <a:pPr marL="0" indent="0">
              <a:buNone/>
            </a:pPr>
            <a:endParaRPr lang="en-US" sz="2600" dirty="0" smtClean="0"/>
          </a:p>
        </p:txBody>
      </p:sp>
    </p:spTree>
    <p:extLst>
      <p:ext uri="{BB962C8B-B14F-4D97-AF65-F5344CB8AC3E}">
        <p14:creationId xmlns:p14="http://schemas.microsoft.com/office/powerpoint/2010/main" val="1591656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66800"/>
            <a:ext cx="7391400" cy="533400"/>
          </a:xfrm>
        </p:spPr>
        <p:txBody>
          <a:bodyPr/>
          <a:lstStyle/>
          <a:p>
            <a:r>
              <a:rPr lang="en-US" dirty="0" smtClean="0"/>
              <a:t>Sample Curriculum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97097164"/>
              </p:ext>
            </p:extLst>
          </p:nvPr>
        </p:nvGraphicFramePr>
        <p:xfrm>
          <a:off x="1676400" y="1828800"/>
          <a:ext cx="4315408" cy="4715270"/>
        </p:xfrm>
        <a:graphic>
          <a:graphicData uri="http://schemas.openxmlformats.org/drawingml/2006/table">
            <a:tbl>
              <a:tblPr firstRow="1" firstCol="1" bandRow="1"/>
              <a:tblGrid>
                <a:gridCol w="2036029"/>
                <a:gridCol w="2279379"/>
              </a:tblGrid>
              <a:tr h="530986">
                <a:tc gridSpan="2">
                  <a:txBody>
                    <a:bodyPr/>
                    <a:lstStyle/>
                    <a:p>
                      <a:pPr marL="0" marR="0">
                        <a:lnSpc>
                          <a:spcPct val="100000"/>
                        </a:lnSpc>
                        <a:spcBef>
                          <a:spcPts val="0"/>
                        </a:spcBef>
                        <a:spcAft>
                          <a:spcPts val="0"/>
                        </a:spcAft>
                      </a:pPr>
                      <a:r>
                        <a:rPr lang="en-US" sz="800" dirty="0">
                          <a:effectLst/>
                          <a:latin typeface="Calibri"/>
                          <a:ea typeface="PMingLiU"/>
                          <a:cs typeface="Times New Roman"/>
                        </a:rPr>
                        <a:t> </a:t>
                      </a:r>
                    </a:p>
                    <a:p>
                      <a:pPr marL="0" marR="0" algn="ctr">
                        <a:lnSpc>
                          <a:spcPct val="100000"/>
                        </a:lnSpc>
                        <a:spcBef>
                          <a:spcPts val="0"/>
                        </a:spcBef>
                        <a:spcAft>
                          <a:spcPts val="0"/>
                        </a:spcAft>
                      </a:pPr>
                      <a:r>
                        <a:rPr lang="en-US" sz="2400" b="1" dirty="0" smtClean="0">
                          <a:effectLst/>
                          <a:latin typeface="Calibri"/>
                          <a:ea typeface="PMingLiU"/>
                          <a:cs typeface="Times New Roman"/>
                        </a:rPr>
                        <a:t>COMET</a:t>
                      </a:r>
                      <a:endParaRPr lang="en-US" sz="2400" dirty="0">
                        <a:effectLst/>
                        <a:latin typeface="Calibri"/>
                        <a:ea typeface="PMingLiU"/>
                        <a:cs typeface="Times New Roman"/>
                      </a:endParaRPr>
                    </a:p>
                    <a:p>
                      <a:pPr marL="0" marR="0">
                        <a:lnSpc>
                          <a:spcPct val="100000"/>
                        </a:lnSpc>
                        <a:spcBef>
                          <a:spcPts val="0"/>
                        </a:spcBef>
                        <a:spcAft>
                          <a:spcPts val="0"/>
                        </a:spcAft>
                      </a:pPr>
                      <a:r>
                        <a:rPr lang="en-US" sz="800" dirty="0">
                          <a:effectLst/>
                          <a:latin typeface="Calibri"/>
                          <a:ea typeface="PMingLiU"/>
                          <a:cs typeface="Times New Roman"/>
                        </a:rPr>
                        <a:t> </a:t>
                      </a:r>
                    </a:p>
                  </a:txBody>
                  <a:tcPr marL="48670" marR="486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r>
              <a:tr h="146479">
                <a:tc gridSpan="2">
                  <a:txBody>
                    <a:bodyPr/>
                    <a:lstStyle/>
                    <a:p>
                      <a:pPr marL="0" marR="0">
                        <a:lnSpc>
                          <a:spcPct val="115000"/>
                        </a:lnSpc>
                        <a:spcBef>
                          <a:spcPts val="0"/>
                        </a:spcBef>
                        <a:spcAft>
                          <a:spcPts val="0"/>
                        </a:spcAft>
                      </a:pPr>
                      <a:r>
                        <a:rPr lang="en-US" sz="800">
                          <a:effectLst/>
                          <a:latin typeface="Calibri"/>
                          <a:ea typeface="PMingLiU"/>
                          <a:cs typeface="Times New Roman"/>
                        </a:rPr>
                        <a:t> </a:t>
                      </a:r>
                    </a:p>
                  </a:txBody>
                  <a:tcPr marL="48670" marR="486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r>
              <a:tr h="439437">
                <a:tc gridSpan="2">
                  <a:txBody>
                    <a:bodyPr/>
                    <a:lstStyle/>
                    <a:p>
                      <a:pPr marL="0" marR="0">
                        <a:lnSpc>
                          <a:spcPct val="115000"/>
                        </a:lnSpc>
                        <a:spcBef>
                          <a:spcPts val="0"/>
                        </a:spcBef>
                        <a:spcAft>
                          <a:spcPts val="0"/>
                        </a:spcAft>
                      </a:pPr>
                      <a:r>
                        <a:rPr lang="en-US" sz="800" dirty="0">
                          <a:effectLst/>
                          <a:latin typeface="Calibri"/>
                          <a:ea typeface="PMingLiU"/>
                          <a:cs typeface="Times New Roman"/>
                        </a:rPr>
                        <a:t>Sunday: 8:15 – 9:30 p.m. (counseling group meetings—floor lounges)</a:t>
                      </a:r>
                    </a:p>
                    <a:p>
                      <a:pPr marL="0" marR="0">
                        <a:lnSpc>
                          <a:spcPct val="115000"/>
                        </a:lnSpc>
                        <a:spcBef>
                          <a:spcPts val="0"/>
                        </a:spcBef>
                        <a:spcAft>
                          <a:spcPts val="0"/>
                        </a:spcAft>
                      </a:pPr>
                      <a:r>
                        <a:rPr lang="en-US" sz="800" dirty="0">
                          <a:effectLst/>
                          <a:latin typeface="Calibri"/>
                          <a:ea typeface="PMingLiU"/>
                          <a:cs typeface="Times New Roman"/>
                        </a:rPr>
                        <a:t>Activity:  </a:t>
                      </a:r>
                      <a:r>
                        <a:rPr lang="en-US" sz="800" b="1" dirty="0">
                          <a:effectLst/>
                          <a:latin typeface="Calibri"/>
                          <a:ea typeface="PMingLiU"/>
                          <a:cs typeface="Times New Roman"/>
                        </a:rPr>
                        <a:t>Warm-Up; </a:t>
                      </a:r>
                      <a:r>
                        <a:rPr lang="en-US" sz="800" dirty="0">
                          <a:effectLst/>
                          <a:highlight>
                            <a:srgbClr val="FFFF00"/>
                          </a:highlight>
                          <a:latin typeface="Calibri"/>
                          <a:ea typeface="PMingLiU"/>
                          <a:cs typeface="Times New Roman"/>
                        </a:rPr>
                        <a:t>Emotional Temperature</a:t>
                      </a:r>
                      <a:r>
                        <a:rPr lang="en-US" sz="800" dirty="0">
                          <a:effectLst/>
                          <a:latin typeface="Calibri"/>
                          <a:ea typeface="PMingLiU"/>
                          <a:cs typeface="Times New Roman"/>
                        </a:rPr>
                        <a:t>*6 Reading; </a:t>
                      </a:r>
                      <a:r>
                        <a:rPr lang="en-US" sz="800" dirty="0">
                          <a:effectLst/>
                          <a:highlight>
                            <a:srgbClr val="FFFF00"/>
                          </a:highlight>
                          <a:latin typeface="Calibri"/>
                          <a:ea typeface="PMingLiU"/>
                          <a:cs typeface="Times New Roman"/>
                        </a:rPr>
                        <a:t>Worry-</a:t>
                      </a:r>
                      <a:r>
                        <a:rPr lang="en-US" sz="800" dirty="0" err="1">
                          <a:effectLst/>
                          <a:highlight>
                            <a:srgbClr val="FFFF00"/>
                          </a:highlight>
                          <a:latin typeface="Calibri"/>
                          <a:ea typeface="PMingLiU"/>
                          <a:cs typeface="Times New Roman"/>
                        </a:rPr>
                        <a:t>ometer</a:t>
                      </a:r>
                      <a:r>
                        <a:rPr lang="en-US" sz="800" dirty="0">
                          <a:effectLst/>
                          <a:highlight>
                            <a:srgbClr val="FFFF00"/>
                          </a:highlight>
                          <a:latin typeface="Calibri"/>
                          <a:ea typeface="PMingLiU"/>
                          <a:cs typeface="Times New Roman"/>
                        </a:rPr>
                        <a:t>*</a:t>
                      </a:r>
                      <a:r>
                        <a:rPr lang="en-US" sz="800" dirty="0">
                          <a:effectLst/>
                          <a:latin typeface="Calibri"/>
                          <a:ea typeface="PMingLiU"/>
                          <a:cs typeface="Times New Roman"/>
                        </a:rPr>
                        <a:t>4 </a:t>
                      </a:r>
                      <a:r>
                        <a:rPr lang="en-US" sz="800" dirty="0">
                          <a:effectLst/>
                          <a:highlight>
                            <a:srgbClr val="FFFF00"/>
                          </a:highlight>
                          <a:latin typeface="Calibri"/>
                          <a:ea typeface="PMingLiU"/>
                          <a:cs typeface="Times New Roman"/>
                        </a:rPr>
                        <a:t>Who lives at your house?</a:t>
                      </a:r>
                      <a:endParaRPr lang="en-US" sz="800" dirty="0">
                        <a:effectLst/>
                        <a:latin typeface="Calibri"/>
                        <a:ea typeface="PMingLiU"/>
                        <a:cs typeface="Times New Roman"/>
                      </a:endParaRPr>
                    </a:p>
                    <a:p>
                      <a:pPr marL="0" marR="0">
                        <a:lnSpc>
                          <a:spcPct val="115000"/>
                        </a:lnSpc>
                        <a:spcBef>
                          <a:spcPts val="0"/>
                        </a:spcBef>
                        <a:spcAft>
                          <a:spcPts val="0"/>
                        </a:spcAft>
                      </a:pPr>
                      <a:r>
                        <a:rPr lang="en-US" sz="800" dirty="0">
                          <a:effectLst/>
                          <a:latin typeface="Calibri"/>
                          <a:ea typeface="PMingLiU"/>
                          <a:cs typeface="Times New Roman"/>
                        </a:rPr>
                        <a:t> </a:t>
                      </a:r>
                    </a:p>
                  </a:txBody>
                  <a:tcPr marL="48670" marR="486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66197">
                <a:tc>
                  <a:txBody>
                    <a:bodyPr/>
                    <a:lstStyle/>
                    <a:p>
                      <a:pPr marL="0" marR="0">
                        <a:lnSpc>
                          <a:spcPct val="115000"/>
                        </a:lnSpc>
                        <a:spcBef>
                          <a:spcPts val="0"/>
                        </a:spcBef>
                        <a:spcAft>
                          <a:spcPts val="0"/>
                        </a:spcAft>
                      </a:pPr>
                      <a:r>
                        <a:rPr lang="en-US" sz="1000" b="1" i="1">
                          <a:effectLst/>
                          <a:latin typeface="Calibri"/>
                          <a:ea typeface="PMingLiU"/>
                          <a:cs typeface="Times New Roman"/>
                        </a:rPr>
                        <a:t>COMET I (5-6)</a:t>
                      </a:r>
                      <a:endParaRPr lang="en-US" sz="800">
                        <a:effectLst/>
                        <a:latin typeface="Calibri"/>
                        <a:ea typeface="PMingLiU"/>
                        <a:cs typeface="Times New Roman"/>
                      </a:endParaRPr>
                    </a:p>
                    <a:p>
                      <a:pPr marL="0" marR="0">
                        <a:lnSpc>
                          <a:spcPct val="115000"/>
                        </a:lnSpc>
                        <a:spcBef>
                          <a:spcPts val="0"/>
                        </a:spcBef>
                        <a:spcAft>
                          <a:spcPts val="0"/>
                        </a:spcAft>
                      </a:pPr>
                      <a:r>
                        <a:rPr lang="en-US" sz="1000" b="1" i="1">
                          <a:effectLst/>
                          <a:latin typeface="Calibri"/>
                          <a:ea typeface="PMingLiU"/>
                          <a:cs typeface="Times New Roman"/>
                        </a:rPr>
                        <a:t>7/8 – 7/14</a:t>
                      </a:r>
                      <a:endParaRPr lang="en-US" sz="800">
                        <a:effectLst/>
                        <a:latin typeface="Calibri"/>
                        <a:ea typeface="PMingLiU"/>
                        <a:cs typeface="Times New Roman"/>
                      </a:endParaRPr>
                    </a:p>
                  </a:txBody>
                  <a:tcPr marL="48670" marR="486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i="1">
                          <a:effectLst/>
                          <a:latin typeface="Calibri"/>
                          <a:ea typeface="PMingLiU"/>
                          <a:cs typeface="Times New Roman"/>
                        </a:rPr>
                        <a:t>COMET II (5-6)</a:t>
                      </a:r>
                      <a:endParaRPr lang="en-US" sz="800">
                        <a:effectLst/>
                        <a:latin typeface="Calibri"/>
                        <a:ea typeface="PMingLiU"/>
                        <a:cs typeface="Times New Roman"/>
                      </a:endParaRPr>
                    </a:p>
                    <a:p>
                      <a:pPr marL="0" marR="0">
                        <a:lnSpc>
                          <a:spcPct val="115000"/>
                        </a:lnSpc>
                        <a:spcBef>
                          <a:spcPts val="0"/>
                        </a:spcBef>
                        <a:spcAft>
                          <a:spcPts val="0"/>
                        </a:spcAft>
                      </a:pPr>
                      <a:r>
                        <a:rPr lang="en-US" sz="1000" b="1" i="1">
                          <a:effectLst/>
                          <a:latin typeface="Calibri"/>
                          <a:ea typeface="PMingLiU"/>
                          <a:cs typeface="Times New Roman"/>
                        </a:rPr>
                        <a:t>7/15 – 7/21</a:t>
                      </a:r>
                      <a:endParaRPr lang="en-US" sz="800">
                        <a:effectLst/>
                        <a:latin typeface="Calibri"/>
                        <a:ea typeface="PMingLiU"/>
                        <a:cs typeface="Times New Roman"/>
                      </a:endParaRPr>
                    </a:p>
                  </a:txBody>
                  <a:tcPr marL="48670" marR="486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437">
                <a:tc>
                  <a:txBody>
                    <a:bodyPr/>
                    <a:lstStyle/>
                    <a:p>
                      <a:pPr marL="0" marR="0">
                        <a:lnSpc>
                          <a:spcPct val="115000"/>
                        </a:lnSpc>
                        <a:spcBef>
                          <a:spcPts val="0"/>
                        </a:spcBef>
                        <a:spcAft>
                          <a:spcPts val="0"/>
                        </a:spcAft>
                      </a:pPr>
                      <a:r>
                        <a:rPr lang="en-US" sz="800" b="1" dirty="0">
                          <a:effectLst/>
                          <a:highlight>
                            <a:srgbClr val="FFFF00"/>
                          </a:highlight>
                          <a:latin typeface="Calibri"/>
                          <a:ea typeface="PMingLiU"/>
                          <a:cs typeface="Times New Roman"/>
                        </a:rPr>
                        <a:t>Best Advice</a:t>
                      </a:r>
                      <a:r>
                        <a:rPr lang="en-US" sz="800" b="1" dirty="0">
                          <a:effectLst/>
                          <a:latin typeface="Calibri"/>
                          <a:ea typeface="PMingLiU"/>
                          <a:cs typeface="Times New Roman"/>
                        </a:rPr>
                        <a:t>*6</a:t>
                      </a:r>
                      <a:endParaRPr lang="en-US" sz="800" dirty="0">
                        <a:effectLst/>
                        <a:latin typeface="Calibri"/>
                        <a:ea typeface="PMingLiU"/>
                        <a:cs typeface="Times New Roman"/>
                      </a:endParaRPr>
                    </a:p>
                    <a:p>
                      <a:pPr marL="0" marR="0">
                        <a:lnSpc>
                          <a:spcPct val="115000"/>
                        </a:lnSpc>
                        <a:spcBef>
                          <a:spcPts val="0"/>
                        </a:spcBef>
                        <a:spcAft>
                          <a:spcPts val="0"/>
                        </a:spcAft>
                      </a:pPr>
                      <a:r>
                        <a:rPr lang="en-US" sz="800" b="0" dirty="0">
                          <a:effectLst/>
                          <a:highlight>
                            <a:srgbClr val="FFFF00"/>
                          </a:highlight>
                          <a:latin typeface="Calibri"/>
                          <a:ea typeface="PMingLiU"/>
                          <a:cs typeface="Times New Roman"/>
                        </a:rPr>
                        <a:t>Influencers</a:t>
                      </a:r>
                      <a:r>
                        <a:rPr lang="en-US" sz="800" b="1" dirty="0">
                          <a:effectLst/>
                          <a:latin typeface="Calibri"/>
                          <a:ea typeface="PMingLiU"/>
                          <a:cs typeface="Times New Roman"/>
                        </a:rPr>
                        <a:t>*3</a:t>
                      </a:r>
                      <a:endParaRPr lang="en-US" sz="800" dirty="0">
                        <a:effectLst/>
                        <a:latin typeface="Calibri"/>
                        <a:ea typeface="PMingLiU"/>
                        <a:cs typeface="Times New Roman"/>
                      </a:endParaRPr>
                    </a:p>
                  </a:txBody>
                  <a:tcPr marL="48670" marR="486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0" dirty="0">
                          <a:effectLst/>
                          <a:highlight>
                            <a:srgbClr val="FFFF00"/>
                          </a:highlight>
                          <a:latin typeface="Calibri"/>
                          <a:ea typeface="PMingLiU"/>
                          <a:cs typeface="Times New Roman"/>
                        </a:rPr>
                        <a:t>High Ability</a:t>
                      </a:r>
                      <a:r>
                        <a:rPr lang="en-US" sz="800" b="0" dirty="0">
                          <a:effectLst/>
                          <a:latin typeface="Calibri"/>
                          <a:ea typeface="PMingLiU"/>
                          <a:cs typeface="Times New Roman"/>
                        </a:rPr>
                        <a:t>/Intelligence: what does it mean? (</a:t>
                      </a:r>
                      <a:r>
                        <a:rPr lang="en-US" sz="800" dirty="0">
                          <a:effectLst/>
                          <a:latin typeface="Calibri"/>
                          <a:ea typeface="PMingLiU"/>
                          <a:cs typeface="Times New Roman"/>
                        </a:rPr>
                        <a:t>in-group differences)</a:t>
                      </a:r>
                    </a:p>
                    <a:p>
                      <a:pPr marL="0" marR="0">
                        <a:lnSpc>
                          <a:spcPct val="115000"/>
                        </a:lnSpc>
                        <a:spcBef>
                          <a:spcPts val="0"/>
                        </a:spcBef>
                        <a:spcAft>
                          <a:spcPts val="0"/>
                        </a:spcAft>
                      </a:pPr>
                      <a:r>
                        <a:rPr lang="en-US" sz="800" dirty="0">
                          <a:effectLst/>
                          <a:highlight>
                            <a:srgbClr val="FFFF00"/>
                          </a:highlight>
                          <a:latin typeface="Calibri"/>
                          <a:ea typeface="PMingLiU"/>
                          <a:cs typeface="Times New Roman"/>
                        </a:rPr>
                        <a:t>Being “Interesting”</a:t>
                      </a:r>
                      <a:r>
                        <a:rPr lang="en-US" sz="800" dirty="0">
                          <a:effectLst/>
                          <a:latin typeface="Calibri"/>
                          <a:ea typeface="PMingLiU"/>
                          <a:cs typeface="Times New Roman"/>
                        </a:rPr>
                        <a:t>*2</a:t>
                      </a:r>
                    </a:p>
                  </a:txBody>
                  <a:tcPr marL="48670" marR="486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437">
                <a:tc>
                  <a:txBody>
                    <a:bodyPr/>
                    <a:lstStyle/>
                    <a:p>
                      <a:pPr marL="0" marR="0">
                        <a:lnSpc>
                          <a:spcPct val="115000"/>
                        </a:lnSpc>
                        <a:spcBef>
                          <a:spcPts val="0"/>
                        </a:spcBef>
                        <a:spcAft>
                          <a:spcPts val="0"/>
                        </a:spcAft>
                      </a:pPr>
                      <a:r>
                        <a:rPr lang="en-US" sz="800" b="0" dirty="0" err="1">
                          <a:effectLst/>
                          <a:latin typeface="Calibri"/>
                          <a:ea typeface="PMingLiU"/>
                          <a:cs typeface="Times New Roman"/>
                        </a:rPr>
                        <a:t>Uniquenesses</a:t>
                      </a:r>
                      <a:r>
                        <a:rPr lang="en-US" sz="800" b="0" dirty="0">
                          <a:effectLst/>
                          <a:latin typeface="Calibri"/>
                          <a:ea typeface="PMingLiU"/>
                          <a:cs typeface="Times New Roman"/>
                        </a:rPr>
                        <a:t> and Similarities</a:t>
                      </a:r>
                      <a:r>
                        <a:rPr lang="en-US" sz="800" dirty="0">
                          <a:effectLst/>
                          <a:latin typeface="Calibri"/>
                          <a:ea typeface="PMingLiU"/>
                          <a:cs typeface="Times New Roman"/>
                        </a:rPr>
                        <a:t>—among school </a:t>
                      </a:r>
                      <a:r>
                        <a:rPr lang="en-US" sz="800" dirty="0" smtClean="0">
                          <a:effectLst/>
                          <a:latin typeface="Calibri"/>
                          <a:ea typeface="PMingLiU"/>
                          <a:cs typeface="Times New Roman"/>
                        </a:rPr>
                        <a:t>peers;</a:t>
                      </a:r>
                      <a:r>
                        <a:rPr lang="en-US" sz="800" baseline="0" dirty="0" smtClean="0">
                          <a:effectLst/>
                          <a:latin typeface="Calibri"/>
                          <a:ea typeface="PMingLiU"/>
                          <a:cs typeface="Times New Roman"/>
                        </a:rPr>
                        <a:t> </a:t>
                      </a:r>
                      <a:r>
                        <a:rPr lang="en-US" sz="800" dirty="0" smtClean="0">
                          <a:effectLst/>
                          <a:latin typeface="Calibri"/>
                          <a:ea typeface="PMingLiU"/>
                          <a:cs typeface="Times New Roman"/>
                        </a:rPr>
                        <a:t>in </a:t>
                      </a:r>
                      <a:r>
                        <a:rPr lang="en-US" sz="800" dirty="0">
                          <a:effectLst/>
                          <a:latin typeface="Calibri"/>
                          <a:ea typeface="PMingLiU"/>
                          <a:cs typeface="Times New Roman"/>
                        </a:rPr>
                        <a:t>this </a:t>
                      </a:r>
                      <a:r>
                        <a:rPr lang="en-US" sz="800" dirty="0" smtClean="0">
                          <a:effectLst/>
                          <a:latin typeface="Calibri"/>
                          <a:ea typeface="PMingLiU"/>
                          <a:cs typeface="Times New Roman"/>
                        </a:rPr>
                        <a:t>group</a:t>
                      </a:r>
                      <a:endParaRPr lang="en-US" sz="800" dirty="0">
                        <a:effectLst/>
                        <a:latin typeface="Calibri"/>
                        <a:ea typeface="PMingLiU"/>
                        <a:cs typeface="Times New Roman"/>
                      </a:endParaRPr>
                    </a:p>
                    <a:p>
                      <a:pPr marL="0" marR="0">
                        <a:lnSpc>
                          <a:spcPct val="115000"/>
                        </a:lnSpc>
                        <a:spcBef>
                          <a:spcPts val="0"/>
                        </a:spcBef>
                        <a:spcAft>
                          <a:spcPts val="0"/>
                        </a:spcAft>
                      </a:pPr>
                      <a:r>
                        <a:rPr lang="en-US" sz="800" b="1" dirty="0">
                          <a:effectLst/>
                          <a:highlight>
                            <a:srgbClr val="FFFF00"/>
                          </a:highlight>
                          <a:latin typeface="Calibri"/>
                          <a:ea typeface="PMingLiU"/>
                          <a:cs typeface="Times New Roman"/>
                        </a:rPr>
                        <a:t>Personal Strengths</a:t>
                      </a:r>
                      <a:r>
                        <a:rPr lang="en-US" sz="800" b="1" dirty="0">
                          <a:effectLst/>
                          <a:latin typeface="Calibri"/>
                          <a:ea typeface="PMingLiU"/>
                          <a:cs typeface="Times New Roman"/>
                        </a:rPr>
                        <a:t> </a:t>
                      </a:r>
                      <a:r>
                        <a:rPr lang="en-US" sz="800" b="1" dirty="0">
                          <a:effectLst/>
                          <a:highlight>
                            <a:srgbClr val="FFFF00"/>
                          </a:highlight>
                          <a:latin typeface="Calibri"/>
                          <a:ea typeface="PMingLiU"/>
                          <a:cs typeface="Times New Roman"/>
                        </a:rPr>
                        <a:t>&amp; Limitations</a:t>
                      </a:r>
                      <a:r>
                        <a:rPr lang="en-US" sz="800" b="1" dirty="0">
                          <a:effectLst/>
                          <a:latin typeface="Calibri"/>
                          <a:ea typeface="PMingLiU"/>
                          <a:cs typeface="Times New Roman"/>
                        </a:rPr>
                        <a:t>*4</a:t>
                      </a:r>
                      <a:endParaRPr lang="en-US" sz="800" dirty="0">
                        <a:effectLst/>
                        <a:latin typeface="Calibri"/>
                        <a:ea typeface="PMingLiU"/>
                        <a:cs typeface="Times New Roman"/>
                      </a:endParaRPr>
                    </a:p>
                  </a:txBody>
                  <a:tcPr marL="48670" marR="486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0" dirty="0">
                          <a:effectLst/>
                          <a:highlight>
                            <a:srgbClr val="FFFF00"/>
                          </a:highlight>
                          <a:latin typeface="Calibri"/>
                          <a:ea typeface="PMingLiU"/>
                          <a:cs typeface="Times New Roman"/>
                        </a:rPr>
                        <a:t>Needs</a:t>
                      </a:r>
                      <a:r>
                        <a:rPr lang="en-US" sz="800" b="0" dirty="0">
                          <a:effectLst/>
                          <a:latin typeface="Calibri"/>
                          <a:ea typeface="PMingLiU"/>
                          <a:cs typeface="Times New Roman"/>
                        </a:rPr>
                        <a:t>*2</a:t>
                      </a:r>
                    </a:p>
                    <a:p>
                      <a:pPr marL="0" marR="0">
                        <a:lnSpc>
                          <a:spcPct val="115000"/>
                        </a:lnSpc>
                        <a:spcBef>
                          <a:spcPts val="0"/>
                        </a:spcBef>
                        <a:spcAft>
                          <a:spcPts val="0"/>
                        </a:spcAft>
                      </a:pPr>
                      <a:r>
                        <a:rPr lang="en-US" sz="800" dirty="0">
                          <a:effectLst/>
                          <a:latin typeface="Calibri"/>
                          <a:ea typeface="PMingLiU"/>
                          <a:cs typeface="Times New Roman"/>
                        </a:rPr>
                        <a:t>Asking for what we nee</a:t>
                      </a:r>
                      <a:r>
                        <a:rPr lang="en-US" sz="800" b="1" dirty="0">
                          <a:effectLst/>
                          <a:latin typeface="Calibri"/>
                          <a:ea typeface="PMingLiU"/>
                          <a:cs typeface="Times New Roman"/>
                        </a:rPr>
                        <a:t>d</a:t>
                      </a:r>
                      <a:endParaRPr lang="en-US" sz="800" dirty="0">
                        <a:effectLst/>
                        <a:latin typeface="Calibri"/>
                        <a:ea typeface="PMingLiU"/>
                        <a:cs typeface="Times New Roman"/>
                      </a:endParaRPr>
                    </a:p>
                  </a:txBody>
                  <a:tcPr marL="48670" marR="486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5916">
                <a:tc>
                  <a:txBody>
                    <a:bodyPr/>
                    <a:lstStyle/>
                    <a:p>
                      <a:pPr marL="0" marR="0">
                        <a:lnSpc>
                          <a:spcPct val="115000"/>
                        </a:lnSpc>
                        <a:spcBef>
                          <a:spcPts val="0"/>
                        </a:spcBef>
                        <a:spcAft>
                          <a:spcPts val="0"/>
                        </a:spcAft>
                      </a:pPr>
                      <a:r>
                        <a:rPr lang="en-US" sz="800" b="1" dirty="0">
                          <a:effectLst/>
                          <a:highlight>
                            <a:srgbClr val="FFFF00"/>
                          </a:highlight>
                          <a:latin typeface="Calibri"/>
                          <a:ea typeface="PMingLiU"/>
                          <a:cs typeface="Times New Roman"/>
                        </a:rPr>
                        <a:t>Changes</a:t>
                      </a:r>
                      <a:r>
                        <a:rPr lang="en-US" sz="800" b="1" dirty="0">
                          <a:effectLst/>
                          <a:latin typeface="Calibri"/>
                          <a:ea typeface="PMingLiU"/>
                          <a:cs typeface="Times New Roman"/>
                        </a:rPr>
                        <a:t>*2</a:t>
                      </a:r>
                      <a:r>
                        <a:rPr lang="en-US" sz="800" dirty="0">
                          <a:effectLst/>
                          <a:latin typeface="Calibri"/>
                          <a:ea typeface="PMingLiU"/>
                          <a:cs typeface="Times New Roman"/>
                        </a:rPr>
                        <a:t>—What is Different This Year</a:t>
                      </a:r>
                    </a:p>
                    <a:p>
                      <a:pPr marL="0" marR="0">
                        <a:lnSpc>
                          <a:spcPct val="115000"/>
                        </a:lnSpc>
                        <a:spcBef>
                          <a:spcPts val="0"/>
                        </a:spcBef>
                        <a:spcAft>
                          <a:spcPts val="0"/>
                        </a:spcAft>
                      </a:pPr>
                      <a:r>
                        <a:rPr lang="en-US" sz="800" dirty="0">
                          <a:effectLst/>
                          <a:latin typeface="Calibri"/>
                          <a:ea typeface="PMingLiU"/>
                          <a:cs typeface="Times New Roman"/>
                        </a:rPr>
                        <a:t>(in you, </a:t>
                      </a:r>
                      <a:r>
                        <a:rPr lang="en-US" sz="800" dirty="0" smtClean="0">
                          <a:effectLst/>
                          <a:latin typeface="Calibri"/>
                          <a:ea typeface="PMingLiU"/>
                          <a:cs typeface="Times New Roman"/>
                        </a:rPr>
                        <a:t>in your </a:t>
                      </a:r>
                      <a:r>
                        <a:rPr lang="en-US" sz="800" dirty="0">
                          <a:effectLst/>
                          <a:latin typeface="Calibri"/>
                          <a:ea typeface="PMingLiU"/>
                          <a:cs typeface="Times New Roman"/>
                        </a:rPr>
                        <a:t>life)?</a:t>
                      </a:r>
                    </a:p>
                    <a:p>
                      <a:pPr marL="0" marR="0">
                        <a:lnSpc>
                          <a:spcPct val="115000"/>
                        </a:lnSpc>
                        <a:spcBef>
                          <a:spcPts val="0"/>
                        </a:spcBef>
                        <a:spcAft>
                          <a:spcPts val="0"/>
                        </a:spcAft>
                      </a:pPr>
                      <a:r>
                        <a:rPr lang="en-US" sz="800" dirty="0">
                          <a:effectLst/>
                          <a:latin typeface="Calibri"/>
                          <a:ea typeface="PMingLiU"/>
                          <a:cs typeface="Times New Roman"/>
                        </a:rPr>
                        <a:t>Upcoming Changes?</a:t>
                      </a:r>
                    </a:p>
                    <a:p>
                      <a:pPr marL="0" marR="0">
                        <a:lnSpc>
                          <a:spcPct val="115000"/>
                        </a:lnSpc>
                        <a:spcBef>
                          <a:spcPts val="0"/>
                        </a:spcBef>
                        <a:spcAft>
                          <a:spcPts val="0"/>
                        </a:spcAft>
                      </a:pPr>
                      <a:r>
                        <a:rPr lang="en-US" sz="800" dirty="0">
                          <a:effectLst/>
                          <a:latin typeface="Calibri"/>
                          <a:ea typeface="PMingLiU"/>
                          <a:cs typeface="Times New Roman"/>
                        </a:rPr>
                        <a:t>How </a:t>
                      </a:r>
                      <a:r>
                        <a:rPr lang="en-US" sz="800" dirty="0" smtClean="0">
                          <a:effectLst/>
                          <a:latin typeface="Calibri"/>
                          <a:ea typeface="PMingLiU"/>
                          <a:cs typeface="Times New Roman"/>
                        </a:rPr>
                        <a:t>do you “do </a:t>
                      </a:r>
                      <a:r>
                        <a:rPr lang="en-US" sz="800" dirty="0">
                          <a:effectLst/>
                          <a:latin typeface="Calibri"/>
                          <a:ea typeface="PMingLiU"/>
                          <a:cs typeface="Times New Roman"/>
                        </a:rPr>
                        <a:t>change</a:t>
                      </a:r>
                      <a:r>
                        <a:rPr lang="en-US" sz="800" dirty="0" smtClean="0">
                          <a:effectLst/>
                          <a:latin typeface="Calibri"/>
                          <a:ea typeface="PMingLiU"/>
                          <a:cs typeface="Times New Roman"/>
                        </a:rPr>
                        <a:t>”? (reaction, eagerness, avoidance, etc.)</a:t>
                      </a:r>
                      <a:endParaRPr lang="en-US" sz="800" dirty="0">
                        <a:effectLst/>
                        <a:latin typeface="Calibri"/>
                        <a:ea typeface="PMingLiU"/>
                        <a:cs typeface="Times New Roman"/>
                      </a:endParaRPr>
                    </a:p>
                  </a:txBody>
                  <a:tcPr marL="48670" marR="486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highlight>
                            <a:srgbClr val="FFFF00"/>
                          </a:highlight>
                          <a:latin typeface="Calibri"/>
                          <a:ea typeface="PMingLiU"/>
                          <a:cs typeface="Times New Roman"/>
                        </a:rPr>
                        <a:t>Worries:  Worry-ometer</a:t>
                      </a:r>
                      <a:endParaRPr lang="en-US" sz="800">
                        <a:effectLst/>
                        <a:latin typeface="Calibri"/>
                        <a:ea typeface="PMingLiU"/>
                        <a:cs typeface="Times New Roman"/>
                      </a:endParaRPr>
                    </a:p>
                    <a:p>
                      <a:pPr marL="0" marR="0">
                        <a:lnSpc>
                          <a:spcPct val="115000"/>
                        </a:lnSpc>
                        <a:spcBef>
                          <a:spcPts val="0"/>
                        </a:spcBef>
                        <a:spcAft>
                          <a:spcPts val="0"/>
                        </a:spcAft>
                      </a:pPr>
                      <a:r>
                        <a:rPr lang="en-US" sz="800">
                          <a:effectLst/>
                          <a:latin typeface="Calibri"/>
                          <a:ea typeface="PMingLiU"/>
                          <a:cs typeface="Times New Roman"/>
                        </a:rPr>
                        <a:t>Paper Planes (have paper handy)</a:t>
                      </a:r>
                    </a:p>
                    <a:p>
                      <a:pPr marL="0" marR="0">
                        <a:lnSpc>
                          <a:spcPct val="115000"/>
                        </a:lnSpc>
                        <a:spcBef>
                          <a:spcPts val="0"/>
                        </a:spcBef>
                        <a:spcAft>
                          <a:spcPts val="0"/>
                        </a:spcAft>
                      </a:pPr>
                      <a:r>
                        <a:rPr lang="en-US" sz="800">
                          <a:effectLst/>
                          <a:latin typeface="Calibri"/>
                          <a:ea typeface="PMingLiU"/>
                          <a:cs typeface="Times New Roman"/>
                        </a:rPr>
                        <a:t> </a:t>
                      </a:r>
                    </a:p>
                  </a:txBody>
                  <a:tcPr marL="48670" marR="486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2395">
                <a:tc>
                  <a:txBody>
                    <a:bodyPr/>
                    <a:lstStyle/>
                    <a:p>
                      <a:pPr marL="0" marR="0">
                        <a:lnSpc>
                          <a:spcPct val="115000"/>
                        </a:lnSpc>
                        <a:spcBef>
                          <a:spcPts val="0"/>
                        </a:spcBef>
                        <a:spcAft>
                          <a:spcPts val="0"/>
                        </a:spcAft>
                      </a:pPr>
                      <a:r>
                        <a:rPr lang="en-US" sz="800" b="0" dirty="0">
                          <a:effectLst/>
                          <a:highlight>
                            <a:srgbClr val="FFFF00"/>
                          </a:highlight>
                          <a:latin typeface="Calibri"/>
                          <a:ea typeface="PMingLiU"/>
                          <a:cs typeface="Times New Roman"/>
                        </a:rPr>
                        <a:t>Bullying</a:t>
                      </a:r>
                      <a:r>
                        <a:rPr lang="en-US" sz="800" b="1" dirty="0">
                          <a:effectLst/>
                          <a:highlight>
                            <a:srgbClr val="FFFF00"/>
                          </a:highlight>
                          <a:latin typeface="Calibri"/>
                          <a:ea typeface="PMingLiU"/>
                          <a:cs typeface="Times New Roman"/>
                        </a:rPr>
                        <a:t> *2 </a:t>
                      </a:r>
                      <a:r>
                        <a:rPr lang="en-US" sz="800" dirty="0">
                          <a:effectLst/>
                          <a:highlight>
                            <a:srgbClr val="FFFF00"/>
                          </a:highlight>
                          <a:latin typeface="Calibri"/>
                          <a:ea typeface="PMingLiU"/>
                          <a:cs typeface="Times New Roman"/>
                        </a:rPr>
                        <a:t>(</a:t>
                      </a:r>
                      <a:r>
                        <a:rPr lang="en-US" sz="800" dirty="0">
                          <a:effectLst/>
                          <a:latin typeface="Calibri"/>
                          <a:ea typeface="PMingLiU"/>
                          <a:cs typeface="Times New Roman"/>
                        </a:rPr>
                        <a:t>what do they see in hall, classroom,</a:t>
                      </a:r>
                      <a:r>
                        <a:rPr lang="en-US" sz="800" b="1" dirty="0">
                          <a:effectLst/>
                          <a:latin typeface="Calibri"/>
                          <a:ea typeface="PMingLiU"/>
                          <a:cs typeface="Times New Roman"/>
                        </a:rPr>
                        <a:t> </a:t>
                      </a:r>
                      <a:r>
                        <a:rPr lang="en-US" sz="800" dirty="0">
                          <a:effectLst/>
                          <a:latin typeface="Calibri"/>
                          <a:ea typeface="PMingLiU"/>
                          <a:cs typeface="Times New Roman"/>
                        </a:rPr>
                        <a:t>restrooms, </a:t>
                      </a:r>
                      <a:r>
                        <a:rPr lang="en-US" sz="800" dirty="0" smtClean="0">
                          <a:effectLst/>
                          <a:latin typeface="Calibri"/>
                          <a:ea typeface="PMingLiU"/>
                          <a:cs typeface="Times New Roman"/>
                        </a:rPr>
                        <a:t>bus-line</a:t>
                      </a:r>
                      <a:r>
                        <a:rPr lang="en-US" sz="800" dirty="0">
                          <a:effectLst/>
                          <a:latin typeface="Calibri"/>
                          <a:ea typeface="PMingLiU"/>
                          <a:cs typeface="Times New Roman"/>
                        </a:rPr>
                        <a:t>, neighborhood, siblings?)</a:t>
                      </a:r>
                    </a:p>
                    <a:p>
                      <a:pPr marL="0" marR="0">
                        <a:lnSpc>
                          <a:spcPct val="115000"/>
                        </a:lnSpc>
                        <a:spcBef>
                          <a:spcPts val="0"/>
                        </a:spcBef>
                        <a:spcAft>
                          <a:spcPts val="0"/>
                        </a:spcAft>
                      </a:pPr>
                      <a:r>
                        <a:rPr lang="en-US" sz="800" b="0" dirty="0">
                          <a:effectLst/>
                          <a:highlight>
                            <a:srgbClr val="FFFF00"/>
                          </a:highlight>
                          <a:latin typeface="Calibri"/>
                          <a:ea typeface="PMingLiU"/>
                          <a:cs typeface="Times New Roman"/>
                        </a:rPr>
                        <a:t>How Others See Us</a:t>
                      </a:r>
                      <a:r>
                        <a:rPr lang="en-US" sz="800" b="0" dirty="0">
                          <a:effectLst/>
                          <a:latin typeface="Calibri"/>
                          <a:ea typeface="PMingLiU"/>
                          <a:cs typeface="Times New Roman"/>
                        </a:rPr>
                        <a:t>*6</a:t>
                      </a:r>
                    </a:p>
                    <a:p>
                      <a:pPr marL="0" marR="0">
                        <a:lnSpc>
                          <a:spcPct val="115000"/>
                        </a:lnSpc>
                        <a:spcBef>
                          <a:spcPts val="0"/>
                        </a:spcBef>
                        <a:spcAft>
                          <a:spcPts val="0"/>
                        </a:spcAft>
                      </a:pPr>
                      <a:r>
                        <a:rPr lang="en-US" sz="800" dirty="0">
                          <a:effectLst/>
                          <a:latin typeface="Calibri"/>
                          <a:ea typeface="PMingLiU"/>
                          <a:cs typeface="Times New Roman"/>
                        </a:rPr>
                        <a:t>Being “known”</a:t>
                      </a:r>
                      <a:r>
                        <a:rPr lang="en-US" sz="800" b="1" dirty="0">
                          <a:effectLst/>
                          <a:latin typeface="Calibri"/>
                          <a:ea typeface="PMingLiU"/>
                          <a:cs typeface="Times New Roman"/>
                        </a:rPr>
                        <a:t> </a:t>
                      </a:r>
                      <a:r>
                        <a:rPr lang="en-US" sz="800" b="0" dirty="0" smtClean="0">
                          <a:effectLst/>
                          <a:latin typeface="Calibri"/>
                          <a:ea typeface="PMingLiU"/>
                          <a:cs typeface="Times New Roman"/>
                        </a:rPr>
                        <a:t>(connect</a:t>
                      </a:r>
                      <a:r>
                        <a:rPr lang="en-US" sz="800" b="0" baseline="0" dirty="0" smtClean="0">
                          <a:effectLst/>
                          <a:latin typeface="Calibri"/>
                          <a:ea typeface="PMingLiU"/>
                          <a:cs typeface="Times New Roman"/>
                        </a:rPr>
                        <a:t> to  less vulnerability   to bullying)</a:t>
                      </a:r>
                      <a:endParaRPr lang="en-US" sz="800" b="0" dirty="0">
                        <a:effectLst/>
                        <a:latin typeface="Calibri"/>
                        <a:ea typeface="PMingLiU"/>
                        <a:cs typeface="Times New Roman"/>
                      </a:endParaRPr>
                    </a:p>
                  </a:txBody>
                  <a:tcPr marL="48670" marR="486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dirty="0" err="1">
                          <a:effectLst/>
                          <a:highlight>
                            <a:srgbClr val="FFFF00"/>
                          </a:highlight>
                          <a:latin typeface="Calibri"/>
                          <a:ea typeface="PMingLiU"/>
                          <a:cs typeface="Times New Roman"/>
                        </a:rPr>
                        <a:t>Resumé</a:t>
                      </a:r>
                      <a:r>
                        <a:rPr lang="en-US" sz="800" b="1" dirty="0">
                          <a:effectLst/>
                          <a:latin typeface="Calibri"/>
                          <a:ea typeface="PMingLiU"/>
                          <a:cs typeface="Times New Roman"/>
                        </a:rPr>
                        <a:t>*3</a:t>
                      </a:r>
                      <a:endParaRPr lang="en-US" sz="800" dirty="0">
                        <a:effectLst/>
                        <a:latin typeface="Calibri"/>
                        <a:ea typeface="PMingLiU"/>
                        <a:cs typeface="Times New Roman"/>
                      </a:endParaRPr>
                    </a:p>
                    <a:p>
                      <a:pPr marL="0" marR="0">
                        <a:lnSpc>
                          <a:spcPct val="115000"/>
                        </a:lnSpc>
                        <a:spcBef>
                          <a:spcPts val="0"/>
                        </a:spcBef>
                        <a:spcAft>
                          <a:spcPts val="0"/>
                        </a:spcAft>
                      </a:pPr>
                      <a:r>
                        <a:rPr lang="en-US" sz="800" b="0" dirty="0">
                          <a:effectLst/>
                          <a:highlight>
                            <a:srgbClr val="FFFF00"/>
                          </a:highlight>
                          <a:latin typeface="Calibri"/>
                          <a:ea typeface="PMingLiU"/>
                          <a:cs typeface="Times New Roman"/>
                        </a:rPr>
                        <a:t>Finding Satisfaction</a:t>
                      </a:r>
                      <a:endParaRPr lang="en-US" sz="800" b="0" dirty="0">
                        <a:effectLst/>
                        <a:latin typeface="Calibri"/>
                        <a:ea typeface="PMingLiU"/>
                        <a:cs typeface="Times New Roman"/>
                      </a:endParaRPr>
                    </a:p>
                    <a:p>
                      <a:pPr marL="0" marR="0">
                        <a:lnSpc>
                          <a:spcPct val="115000"/>
                        </a:lnSpc>
                        <a:spcBef>
                          <a:spcPts val="0"/>
                        </a:spcBef>
                        <a:spcAft>
                          <a:spcPts val="0"/>
                        </a:spcAft>
                      </a:pPr>
                      <a:r>
                        <a:rPr lang="en-US" sz="800" dirty="0">
                          <a:effectLst/>
                          <a:latin typeface="Calibri"/>
                          <a:ea typeface="PMingLiU"/>
                          <a:cs typeface="Times New Roman"/>
                        </a:rPr>
                        <a:t>Filling the Bucket</a:t>
                      </a:r>
                    </a:p>
                  </a:txBody>
                  <a:tcPr marL="48670" marR="486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958">
                <a:tc>
                  <a:txBody>
                    <a:bodyPr/>
                    <a:lstStyle/>
                    <a:p>
                      <a:pPr marL="0" marR="0">
                        <a:lnSpc>
                          <a:spcPct val="115000"/>
                        </a:lnSpc>
                        <a:spcBef>
                          <a:spcPts val="0"/>
                        </a:spcBef>
                        <a:spcAft>
                          <a:spcPts val="0"/>
                        </a:spcAft>
                      </a:pPr>
                      <a:r>
                        <a:rPr lang="en-US" sz="800" dirty="0">
                          <a:effectLst/>
                          <a:latin typeface="Calibri"/>
                          <a:ea typeface="PMingLiU"/>
                          <a:cs typeface="Times New Roman"/>
                        </a:rPr>
                        <a:t>Bubbles—outside?  (Letting Stress Go)</a:t>
                      </a:r>
                    </a:p>
                  </a:txBody>
                  <a:tcPr marL="48670" marR="486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highlight>
                            <a:srgbClr val="FFFF00"/>
                          </a:highlight>
                          <a:latin typeface="Calibri"/>
                          <a:ea typeface="PMingLiU"/>
                          <a:cs typeface="Times New Roman"/>
                        </a:rPr>
                        <a:t>Having Fun*4</a:t>
                      </a:r>
                      <a:r>
                        <a:rPr lang="en-US" sz="800">
                          <a:effectLst/>
                          <a:latin typeface="Calibri"/>
                          <a:ea typeface="PMingLiU"/>
                          <a:cs typeface="Times New Roman"/>
                        </a:rPr>
                        <a:t> What does that mean? Individual preferences?</a:t>
                      </a:r>
                    </a:p>
                  </a:txBody>
                  <a:tcPr marL="48670" marR="486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958">
                <a:tc gridSpan="2">
                  <a:txBody>
                    <a:bodyPr/>
                    <a:lstStyle/>
                    <a:p>
                      <a:pPr marL="0" marR="0">
                        <a:lnSpc>
                          <a:spcPct val="115000"/>
                        </a:lnSpc>
                        <a:spcBef>
                          <a:spcPts val="0"/>
                        </a:spcBef>
                        <a:spcAft>
                          <a:spcPts val="0"/>
                        </a:spcAft>
                      </a:pPr>
                      <a:r>
                        <a:rPr lang="en-US" sz="800" b="1" dirty="0">
                          <a:effectLst/>
                          <a:latin typeface="Calibri"/>
                          <a:ea typeface="PMingLiU"/>
                          <a:cs typeface="Times New Roman"/>
                        </a:rPr>
                        <a:t>Boldface</a:t>
                      </a:r>
                      <a:r>
                        <a:rPr lang="en-US" sz="800" dirty="0">
                          <a:effectLst/>
                          <a:latin typeface="Calibri"/>
                          <a:ea typeface="PMingLiU"/>
                          <a:cs typeface="Times New Roman"/>
                        </a:rPr>
                        <a:t>:  </a:t>
                      </a:r>
                      <a:r>
                        <a:rPr lang="en-US" sz="800" b="1" dirty="0">
                          <a:effectLst/>
                          <a:latin typeface="Calibri"/>
                          <a:ea typeface="PMingLiU"/>
                          <a:cs typeface="Times New Roman"/>
                        </a:rPr>
                        <a:t>From TALK WITH TEENS ABOUT WHAT MATTERS TO THEM </a:t>
                      </a:r>
                      <a:endParaRPr lang="en-US" sz="800" dirty="0">
                        <a:effectLst/>
                        <a:latin typeface="Calibri"/>
                        <a:ea typeface="PMingLiU"/>
                        <a:cs typeface="Times New Roman"/>
                      </a:endParaRPr>
                    </a:p>
                    <a:p>
                      <a:pPr marL="0" marR="0">
                        <a:lnSpc>
                          <a:spcPct val="115000"/>
                        </a:lnSpc>
                        <a:spcBef>
                          <a:spcPts val="0"/>
                        </a:spcBef>
                        <a:spcAft>
                          <a:spcPts val="0"/>
                        </a:spcAft>
                      </a:pPr>
                      <a:r>
                        <a:rPr lang="en-US" sz="800" dirty="0">
                          <a:effectLst/>
                          <a:latin typeface="Calibri"/>
                          <a:ea typeface="PMingLiU"/>
                          <a:cs typeface="Times New Roman"/>
                        </a:rPr>
                        <a:t>Other:  From THE ESSENTIAL TO TALKING WITH GIFTED TEENS (e-book)</a:t>
                      </a:r>
                    </a:p>
                  </a:txBody>
                  <a:tcPr marL="48670" marR="486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46479">
                <a:tc gridSpan="2">
                  <a:txBody>
                    <a:bodyPr/>
                    <a:lstStyle/>
                    <a:p>
                      <a:pPr marL="0" marR="0">
                        <a:lnSpc>
                          <a:spcPct val="115000"/>
                        </a:lnSpc>
                        <a:spcBef>
                          <a:spcPts val="0"/>
                        </a:spcBef>
                        <a:spcAft>
                          <a:spcPts val="0"/>
                        </a:spcAft>
                      </a:pPr>
                      <a:r>
                        <a:rPr lang="en-US" sz="800" dirty="0">
                          <a:effectLst/>
                          <a:latin typeface="Calibri"/>
                          <a:ea typeface="PMingLiU"/>
                          <a:cs typeface="Times New Roman"/>
                        </a:rPr>
                        <a:t> </a:t>
                      </a:r>
                    </a:p>
                  </a:txBody>
                  <a:tcPr marL="48670" marR="486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hMerge="1">
                  <a:txBody>
                    <a:bodyPr/>
                    <a:lstStyle/>
                    <a:p>
                      <a:endParaRPr lang="en-US"/>
                    </a:p>
                  </a:txBody>
                  <a:tcPr/>
                </a:tc>
              </a:tr>
            </a:tbl>
          </a:graphicData>
        </a:graphic>
      </p:graphicFrame>
      <p:sp>
        <p:nvSpPr>
          <p:cNvPr id="5" name="Rectangle 1"/>
          <p:cNvSpPr>
            <a:spLocks noChangeArrowheads="1"/>
          </p:cNvSpPr>
          <p:nvPr/>
        </p:nvSpPr>
        <p:spPr bwMode="auto">
          <a:xfrm>
            <a:off x="2909888" y="17891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7000" y="2895600"/>
            <a:ext cx="2219325" cy="2895600"/>
          </a:xfrm>
          <a:prstGeom prst="rect">
            <a:avLst/>
          </a:prstGeom>
        </p:spPr>
      </p:pic>
    </p:spTree>
    <p:extLst>
      <p:ext uri="{BB962C8B-B14F-4D97-AF65-F5344CB8AC3E}">
        <p14:creationId xmlns:p14="http://schemas.microsoft.com/office/powerpoint/2010/main" val="1154722586"/>
      </p:ext>
    </p:extLst>
  </p:cSld>
  <p:clrMapOvr>
    <a:masterClrMapping/>
  </p:clrMapOvr>
</p:sld>
</file>

<file path=ppt/theme/theme1.xml><?xml version="1.0" encoding="utf-8"?>
<a:theme xmlns:a="http://schemas.openxmlformats.org/drawingml/2006/main" name="2_Trustees2005_Presidents_Forum">
  <a:themeElements>
    <a:clrScheme name="2_Trustees2005_Presidents_For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Trustees2005_Presidents_Foru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2_Trustees2005_Presidents_For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Trustees2005_Presidents_Foru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Trustees2005_Presidents_Foru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Trustees2005_Presidents_Foru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Trustees2005_Presidents_Foru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Trustees2005_Presidents_Foru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Trustees2005_Presidents_Foru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Trustees2005_Presidents_Foru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Trustees2005_Presidents_Foru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Trustees2005_Presidents_Foru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Trustees2005_Presidents_Foru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Trustees2005_Presidents_Foru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Instrumentation</Template>
  <TotalTime>3093</TotalTime>
  <Words>1160</Words>
  <Application>Microsoft Office PowerPoint</Application>
  <PresentationFormat>On-screen Show (4:3)</PresentationFormat>
  <Paragraphs>313</Paragraphs>
  <Slides>44</Slides>
  <Notes>1</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2_Trustees2005_Presidents_Forum</vt:lpstr>
      <vt:lpstr>Incorporating Affective Curriculum into a University-based Summer Enrichment Program:  Learning from a New Model</vt:lpstr>
      <vt:lpstr>Rationale</vt:lpstr>
      <vt:lpstr>Rationale</vt:lpstr>
      <vt:lpstr>Rationale</vt:lpstr>
      <vt:lpstr>The Model</vt:lpstr>
      <vt:lpstr>GERI summer residential program for adolescents</vt:lpstr>
      <vt:lpstr>GERI Daily Agenda</vt:lpstr>
      <vt:lpstr>Changed Roles</vt:lpstr>
      <vt:lpstr>Sample Curriculum </vt:lpstr>
      <vt:lpstr>Training </vt:lpstr>
      <vt:lpstr>Microskills</vt:lpstr>
      <vt:lpstr>Reflect the Feeling  “Sounds like you . . .”  “That sounds awful.”  “I can feel how upset you are.”  “I can feel how disappointed you are.”  “It sounds as if it hurts bad.”  “I’m listening.”  “I can only imagine how much it hurts.” </vt:lpstr>
      <vt:lpstr>Ask for more.  Ask for More</vt:lpstr>
      <vt:lpstr>Repeat what they said,    but in new words (briefly!).   “So you’ve had a terrible week.”   “Your dad was upset, and you gave up trying to explain.”   “You got an “F” and you felt terrible.” </vt:lpstr>
      <vt:lpstr>Questioning</vt:lpstr>
      <vt:lpstr>Open-ended Questioning</vt:lpstr>
      <vt:lpstr>Listening is Hard Work</vt:lpstr>
      <vt:lpstr>Guidelines</vt:lpstr>
      <vt:lpstr>Compliment them                              when they say something well . . .  when they listen well . . .  when they “are a group.”  “On a scale of 1 to 10 . . .”</vt:lpstr>
      <vt:lpstr>Don’t . . .    criticize,  preach, judge,  shame,  blame,  give advice,  bombard. </vt:lpstr>
      <vt:lpstr>Don’t be upset  by tears.  Have tissue handy. Slide it over to them. Continue . . . </vt:lpstr>
      <vt:lpstr>Don’t talk about yourself. </vt:lpstr>
      <vt:lpstr>Don’t use  “should” or “shouldn’t.”  Don’t use “why.”  Don’t be afraid of their feelings. </vt:lpstr>
      <vt:lpstr>Don’t . . . </vt:lpstr>
      <vt:lpstr>Processing . . . ANYTHING</vt:lpstr>
      <vt:lpstr>Adults and Self-disclosure</vt:lpstr>
      <vt:lpstr>Poise . . . and Validation</vt:lpstr>
      <vt:lpstr>   “I don’t have a clue.”</vt:lpstr>
      <vt:lpstr>Strengths--Credibly</vt:lpstr>
      <vt:lpstr>Statements, Not Questions</vt:lpstr>
      <vt:lpstr>What to be Alert To</vt:lpstr>
      <vt:lpstr>Counselor Posture</vt:lpstr>
      <vt:lpstr>Emotional Differentiation</vt:lpstr>
      <vt:lpstr>Evaluation of the Model</vt:lpstr>
      <vt:lpstr>Feedback to the Model</vt:lpstr>
      <vt:lpstr>Feedback</vt:lpstr>
      <vt:lpstr>Feedback</vt:lpstr>
      <vt:lpstr>Feedback</vt:lpstr>
      <vt:lpstr>Feedback</vt:lpstr>
      <vt:lpstr>Feedback</vt:lpstr>
      <vt:lpstr>Feedback</vt:lpstr>
      <vt:lpstr>Feedback</vt:lpstr>
      <vt:lpstr>Feedback</vt:lpstr>
      <vt:lpstr>Evaluation</vt:lpstr>
    </vt:vector>
  </TitlesOfParts>
  <Company>Purdue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Characteristics and needs of gifted American Indian students</dc:title>
  <dc:creator>College of Education</dc:creator>
  <cp:lastModifiedBy>peterson</cp:lastModifiedBy>
  <cp:revision>104</cp:revision>
  <cp:lastPrinted>2013-10-24T15:15:05Z</cp:lastPrinted>
  <dcterms:created xsi:type="dcterms:W3CDTF">2011-03-28T16:00:56Z</dcterms:created>
  <dcterms:modified xsi:type="dcterms:W3CDTF">2013-10-30T13:54:23Z</dcterms:modified>
</cp:coreProperties>
</file>