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9" r:id="rId4"/>
    <p:sldId id="274" r:id="rId5"/>
    <p:sldId id="275" r:id="rId6"/>
    <p:sldId id="291" r:id="rId7"/>
    <p:sldId id="270" r:id="rId8"/>
    <p:sldId id="280" r:id="rId9"/>
    <p:sldId id="282" r:id="rId10"/>
    <p:sldId id="277" r:id="rId11"/>
    <p:sldId id="283" r:id="rId12"/>
    <p:sldId id="284" r:id="rId13"/>
    <p:sldId id="278" r:id="rId14"/>
    <p:sldId id="285" r:id="rId15"/>
    <p:sldId id="286" r:id="rId16"/>
    <p:sldId id="279" r:id="rId17"/>
    <p:sldId id="287" r:id="rId18"/>
    <p:sldId id="288" r:id="rId19"/>
    <p:sldId id="266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89" r:id="rId28"/>
    <p:sldId id="299" r:id="rId29"/>
    <p:sldId id="300" r:id="rId30"/>
    <p:sldId id="301" r:id="rId31"/>
    <p:sldId id="29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87" d="100"/>
          <a:sy n="87" d="100"/>
        </p:scale>
        <p:origin x="-2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1" d="100"/>
        <a:sy n="361" d="100"/>
      </p:scale>
      <p:origin x="0" y="18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tiveamericanhm_p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990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PU_signature_white_bg_215x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140649" cy="796521"/>
          </a:xfrm>
          <a:prstGeom prst="rect">
            <a:avLst/>
          </a:prstGeom>
        </p:spPr>
      </p:pic>
      <p:pic>
        <p:nvPicPr>
          <p:cNvPr id="7" name="Picture 6" descr="logo_ge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0"/>
            <a:ext cx="1143002" cy="7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92D5-AD83-4E53-9408-A03A617C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6242-40E6-473A-ABEA-82C3141A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303B-7EB3-4157-9327-245155B9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2E2D-C901-4498-AD5F-725E6D87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0646-854D-4057-9228-506213A3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9570-97CF-4D73-8E67-2A12CE41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2DD8-2C94-48DA-83AD-46859199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F588-4E05-46F7-A5C2-2F418FA5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05471-78E9-4080-BCD3-A41BBD4B2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BCB9-39F2-434C-99D1-C52B0337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4730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657E-4717-4BD8-B245-00653259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53062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E03A-7684-4B83-ACDC-BA05885FB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ativeamericanhm_pg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5952B0B-7C32-44AE-BF6B-D4DD28E2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PU_signature_white_bg_215x8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140649" cy="796521"/>
          </a:xfrm>
          <a:prstGeom prst="rect">
            <a:avLst/>
          </a:prstGeom>
        </p:spPr>
      </p:pic>
      <p:pic>
        <p:nvPicPr>
          <p:cNvPr id="9" name="Picture 8" descr="logo_geri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0"/>
            <a:ext cx="1143002" cy="785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ces.ed.gov/pubs2008/2008084.pdf" TargetMode="External"/><Relationship Id="rId3" Type="http://schemas.openxmlformats.org/officeDocument/2006/relationships/hyperlink" Target="http://www.civilrightsproject.ucla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ri.soe.purdue.edu/PDF%20Files/GERI_Strategic_Plan_1.pdf" TargetMode="External"/><Relationship Id="rId3" Type="http://schemas.openxmlformats.org/officeDocument/2006/relationships/hyperlink" Target="http://www.eric.ed.gov/PDFS/ED214713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gerinari.weebl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8915400" cy="20574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Gifted Native American Students—Overlooked and Underserved </a:t>
            </a:r>
            <a:br>
              <a:rPr lang="en-US" sz="4400" dirty="0" smtClean="0"/>
            </a:br>
            <a:r>
              <a:rPr lang="en-US" sz="3600" dirty="0" smtClean="0"/>
              <a:t>A Long-Overdue Call for Research and Action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400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Marcia Gentry, Ph.D.,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C. Matthew Fugate, and </a:t>
            </a:r>
            <a:r>
              <a:rPr lang="en-US" sz="2000" dirty="0" err="1" smtClean="0"/>
              <a:t>Jiaxi</a:t>
            </a:r>
            <a:r>
              <a:rPr lang="en-US" sz="2000" dirty="0" smtClean="0"/>
              <a:t> Wu,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Purdue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2: Culture and Traditions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Collective society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Matriarchal society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Respect for authority and elders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Traditions/cultural knowledge important for future generations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Oral traditions, ceremonies, and storytelling are important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Present, cyclical view of time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Religion and spirituality are ways of life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Live in harmony with nature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Non-materialistic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Patience and self-control are valued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Tribal leaders, spiritual leaders, &amp; medicine people are valued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2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2: Culture and </a:t>
            </a:r>
            <a:r>
              <a:rPr lang="en-US" b="1" dirty="0" smtClean="0"/>
              <a:t>Traditions: Misconceptions</a:t>
            </a:r>
            <a:endParaRPr lang="en-US" b="1" dirty="0"/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63619"/>
              </p:ext>
            </p:extLst>
          </p:nvPr>
        </p:nvGraphicFramePr>
        <p:xfrm>
          <a:off x="76200" y="1869440"/>
          <a:ext cx="8991600" cy="3479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Collective society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Non-materialistic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Tribal leaders, spiritual leaders, &amp; medicine people are valued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Collective society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Matriarchal society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Live in harmony with nature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Tribal leaders, spiritual leaders, &amp; medicine people are valued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Religion and spirituality are ways of life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Live in harmony with nature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Non-materialistic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sz="1800" dirty="0" smtClean="0"/>
                        <a:t>Patience and self-control are valued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/>
              <a:t>Theme 2: Culture and </a:t>
            </a:r>
            <a:r>
              <a:rPr lang="en-US" sz="2600" b="1" dirty="0" smtClean="0"/>
              <a:t>Traditions New Understandings</a:t>
            </a:r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36236"/>
              </p:ext>
            </p:extLst>
          </p:nvPr>
        </p:nvGraphicFramePr>
        <p:xfrm>
          <a:off x="76200" y="1676400"/>
          <a:ext cx="8991600" cy="5125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Clan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system following mother’s family. Uncle serves as the role model. In school, group work usually follows clan groups.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Increased materialism among youth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Tribal leaders are politicians, not respected like elders and medicine people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Alcoholism affects everyone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Teachers are valued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Adults returning to school, spiritual awakening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More women than men in workforce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Self-determination is valued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Collective society is generational, not as prevalent with youth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Move away from matriarchal society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Importance of tradition/culture varies among families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Culture integrated into school curriculum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Value of religion/spirituality varies by family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Harmony with nature is a 1970’s stereotype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Non-materialism due to poverty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Tribal leaders=politicians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Practice “give-away”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Ceremonies/</a:t>
                      </a:r>
                      <a:r>
                        <a:rPr lang="en-US" baseline="0" dirty="0" err="1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pow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-wows more important than oral traditions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Focus on present with little consideration of future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Value of religion/spirituality varies by family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Gang affiliations replacing search for spirituality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Widespread abuse of nature…but escape to woods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Possessions=status; Money=power and happiness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Little patience, lack of self-control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3: Cognitive Styles and Learning </a:t>
            </a:r>
            <a:r>
              <a:rPr lang="en-US" b="1" dirty="0" smtClean="0"/>
              <a:t>Preferences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52600"/>
            <a:ext cx="8991600" cy="3693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Public display of knowledge is not encouraged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Cooperative and sharing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Anonymity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Non-competitive, non</a:t>
            </a:r>
            <a:r>
              <a:rPr lang="en-US" sz="2600" dirty="0" smtClean="0">
                <a:latin typeface="+mn-lt"/>
              </a:rPr>
              <a:t>-aggressive</a:t>
            </a:r>
            <a:endParaRPr lang="en-US" sz="2600" dirty="0">
              <a:latin typeface="+mn-lt"/>
            </a:endParaRP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Watch, learn, then do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Practice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Hands-on participation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Spatial strengths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Simultaneous processing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Naturalistic, holistic views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>
                <a:latin typeface="+mn-lt"/>
              </a:rPr>
              <a:t>Story telling, auditory </a:t>
            </a:r>
            <a:r>
              <a:rPr lang="en-US" sz="2600" dirty="0" smtClean="0">
                <a:latin typeface="+mn-lt"/>
              </a:rPr>
              <a:t>learning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>
                <a:latin typeface="+mn-lt"/>
              </a:rPr>
              <a:t>Psychomotor, physical learning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>
                <a:latin typeface="+mn-lt"/>
              </a:rPr>
              <a:t>Concern for accuracy over speed</a:t>
            </a:r>
            <a:endParaRPr lang="en-US" sz="26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5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3: Cognitive Styles and Learning </a:t>
            </a:r>
            <a:r>
              <a:rPr lang="en-US" b="1" dirty="0" smtClean="0"/>
              <a:t>Preferences Misconceptions</a:t>
            </a:r>
            <a:endParaRPr lang="en-US" b="1" dirty="0"/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56575"/>
              </p:ext>
            </p:extLst>
          </p:nvPr>
        </p:nvGraphicFramePr>
        <p:xfrm>
          <a:off x="76200" y="2433321"/>
          <a:ext cx="8991600" cy="18338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Public display of knowledge is not encouraged</a:t>
                      </a:r>
                    </a:p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Concern for accuracy over speed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Anonymity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Naturalistic, holistic views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Non-competitive, non-aggressive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Practice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Naturalistic, holistic views</a:t>
                      </a:r>
                      <a:endParaRPr lang="en-US" baseline="0" dirty="0" smtClean="0">
                        <a:latin typeface="+mn-lt"/>
                        <a:ea typeface="Wingdings"/>
                        <a:cs typeface="Wingdings"/>
                        <a:sym typeface="Wingding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11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3: Cognitive Styles and Learning Preferences </a:t>
            </a:r>
            <a:r>
              <a:rPr lang="en-US" b="1" dirty="0" smtClean="0"/>
              <a:t>New Understandings</a:t>
            </a:r>
            <a:endParaRPr lang="en-US" b="1" dirty="0"/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2090"/>
              </p:ext>
            </p:extLst>
          </p:nvPr>
        </p:nvGraphicFramePr>
        <p:xfrm>
          <a:off x="76200" y="2021840"/>
          <a:ext cx="8991600" cy="4302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Differences exist between urban and rural (</a:t>
                      </a:r>
                      <a:r>
                        <a:rPr lang="en-US" dirty="0" err="1" smtClean="0"/>
                        <a:t>Rez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youth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Fear rejection by peers for being smart “not cool”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Level of anonymity depends on individual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Self-discipline leads to perfectionism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Students prefer to learn through modeling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Little connection to Earth, focus on instant gratification</a:t>
                      </a:r>
                    </a:p>
                    <a:p>
                      <a:endParaRPr lang="en-US" baseline="0" dirty="0" smtClean="0">
                        <a:latin typeface="+mn-lt"/>
                        <a:ea typeface="Wingdings"/>
                        <a:cs typeface="Wingdings"/>
                        <a:sym typeface="Wingding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Quiet,</a:t>
                      </a:r>
                      <a:r>
                        <a:rPr lang="en-US" baseline="0" dirty="0" smtClean="0"/>
                        <a:t> guarded, most prefer to work individually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Fighting and aggression</a:t>
                      </a:r>
                      <a:r>
                        <a:rPr lang="en-US" baseline="0" dirty="0" smtClean="0"/>
                        <a:t> are common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Younger generation pushed to be assertive, leading to aggression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Instant gratification/self preservation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Practice is viewed as a sign of weakness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Naturalistic views replaced by ideals of pop culture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46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4: Communication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Soft, slow speech, quite, few interjections, delayed responses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Non-verbal communication emphasized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Indirect, non-verbal cues to speaker or listener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May be fluent in two or more languages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Introspective rather than questioning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Feelings unlikely to be openly expressed</a:t>
            </a:r>
          </a:p>
        </p:txBody>
      </p:sp>
    </p:spTree>
    <p:extLst>
      <p:ext uri="{BB962C8B-B14F-4D97-AF65-F5344CB8AC3E}">
        <p14:creationId xmlns:p14="http://schemas.microsoft.com/office/powerpoint/2010/main" val="164638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</a:t>
            </a:r>
            <a:r>
              <a:rPr lang="en-US" b="1" dirty="0" smtClean="0"/>
              <a:t>4: Communication Misconceptions</a:t>
            </a:r>
            <a:endParaRPr lang="en-US" b="1" dirty="0"/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80963"/>
              </p:ext>
            </p:extLst>
          </p:nvPr>
        </p:nvGraphicFramePr>
        <p:xfrm>
          <a:off x="76200" y="2433321"/>
          <a:ext cx="8991600" cy="74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 </a:t>
                      </a:r>
                      <a:r>
                        <a:rPr lang="en-US" sz="1800" dirty="0" smtClean="0"/>
                        <a:t>May be fluent in two or more languages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1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Theme </a:t>
            </a:r>
            <a:r>
              <a:rPr lang="en-US" b="1" dirty="0" smtClean="0"/>
              <a:t>4: Communication New Understandings</a:t>
            </a:r>
            <a:endParaRPr lang="en-US" b="1" dirty="0"/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79327"/>
              </p:ext>
            </p:extLst>
          </p:nvPr>
        </p:nvGraphicFramePr>
        <p:xfrm>
          <a:off x="76200" y="2021840"/>
          <a:ext cx="8991600" cy="4028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err="1" smtClean="0"/>
                        <a:t>Diné</a:t>
                      </a:r>
                      <a:r>
                        <a:rPr lang="en-US" dirty="0" smtClean="0"/>
                        <a:t> is</a:t>
                      </a:r>
                      <a:r>
                        <a:rPr lang="en-US" baseline="0" dirty="0" smtClean="0"/>
                        <a:t> an oral language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Educators view Navajo language as a liability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err="1" smtClean="0"/>
                        <a:t>Diné</a:t>
                      </a:r>
                      <a:r>
                        <a:rPr lang="en-US" baseline="0" dirty="0" smtClean="0"/>
                        <a:t> students frequently lack fluency in both languages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Strong visual and spatial skills incorporated into traditional </a:t>
                      </a:r>
                      <a:r>
                        <a:rPr lang="en-US" baseline="0" dirty="0" err="1" smtClean="0"/>
                        <a:t>Diné</a:t>
                      </a:r>
                      <a:r>
                        <a:rPr lang="en-US" baseline="0" dirty="0" smtClean="0"/>
                        <a:t> communication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Concern that lack of expression may contribute to alcoholism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Many Lakota students placed in special education due to a lack of understanding of their communication norms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Majority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of students speak only English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Many students speak in gang-related slang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Takes time for Lakota students to warm up to their non-Native peers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Few are fluent in the </a:t>
                      </a:r>
                      <a:r>
                        <a:rPr lang="en-US" baseline="0" dirty="0" err="1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Ojibwe</a:t>
                      </a:r>
                      <a:r>
                        <a:rPr lang="en-US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language, which some see as a dying language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5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A Call for Future Research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SIG initiative to bring recognition to these underserved populations within our field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Native children face many barriers and are frequently overlooked by researchers. 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Barriers include: marginalization; living in remote, rural areas; poverty; and issues with obtaining a quality education (infrastructure, technology, funding, teacher quality, dropout rates, access to post-secondary opportunities)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Purposes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Test literature-based assumptions about gifted Native American students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Set a research agenda for the field of gifted education</a:t>
            </a:r>
            <a:r>
              <a:rPr lang="en-US" dirty="0"/>
              <a:t> </a:t>
            </a:r>
            <a:r>
              <a:rPr lang="en-US" dirty="0" smtClean="0"/>
              <a:t>that addresses needs and gaps concerning the discovery and development of giftedness, creativity, and talent among Native American populations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Culture &amp; Tradition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 align with tribal practices?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 youth fit into the assumptions of tradition and culture?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are cultural values changing?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 (can) teachers integrate cultural mores and values?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does knowledge of traditional ways affect students’ sense of self, self-esteem, and achievement?</a:t>
            </a:r>
          </a:p>
        </p:txBody>
      </p:sp>
    </p:spTree>
    <p:extLst>
      <p:ext uri="{BB962C8B-B14F-4D97-AF65-F5344CB8AC3E}">
        <p14:creationId xmlns:p14="http://schemas.microsoft.com/office/powerpoint/2010/main" val="8507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Family Roles and Connections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enrichment can be developed/provided for parents of gifted students?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role does family play in school success?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home-school connections be strengthened?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methods can be used to connect students to the “outside” world?</a:t>
            </a:r>
          </a:p>
        </p:txBody>
      </p:sp>
    </p:spTree>
    <p:extLst>
      <p:ext uri="{BB962C8B-B14F-4D97-AF65-F5344CB8AC3E}">
        <p14:creationId xmlns:p14="http://schemas.microsoft.com/office/powerpoint/2010/main" val="369618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Gender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methods best address the needs of gifted </a:t>
            </a:r>
            <a:r>
              <a:rPr lang="en-US" dirty="0" err="1" smtClean="0"/>
              <a:t>Diné</a:t>
            </a:r>
            <a:r>
              <a:rPr lang="en-US" dirty="0" smtClean="0"/>
              <a:t>, Lakota, or </a:t>
            </a:r>
            <a:r>
              <a:rPr lang="en-US" dirty="0" err="1" smtClean="0"/>
              <a:t>Ojibwe</a:t>
            </a:r>
            <a:r>
              <a:rPr lang="en-US" dirty="0" smtClean="0"/>
              <a:t> boys (or girls)?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implication does gender have on educational services and their delivery?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does a matriarchal society affect the social and emotional development of the whole child?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can be done about gangs?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youth be connected to school and education?</a:t>
            </a:r>
          </a:p>
        </p:txBody>
      </p:sp>
    </p:spTree>
    <p:extLst>
      <p:ext uri="{BB962C8B-B14F-4D97-AF65-F5344CB8AC3E}">
        <p14:creationId xmlns:p14="http://schemas.microsoft.com/office/powerpoint/2010/main" val="392457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Curricular and Instructional Considerations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the non-verbal, visual, and spatial strengths of these youth enhance their learning and success?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curriculum be adapted to fit the knowledge, background, and experiences of the children?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is the role of PBL in educating these populations?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Can teachers better meet students’ needs through accountability, goal setting, and reflective practice?</a:t>
            </a:r>
          </a:p>
        </p:txBody>
      </p:sp>
    </p:spTree>
    <p:extLst>
      <p:ext uri="{BB962C8B-B14F-4D97-AF65-F5344CB8AC3E}">
        <p14:creationId xmlns:p14="http://schemas.microsoft.com/office/powerpoint/2010/main" val="34300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Technology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is the role of technology for this generation of learners?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technology bring learning to the reservation?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does technology inform the culture of today’s generation of Native students?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the need for infrastructure in many schools be addressed?</a:t>
            </a:r>
          </a:p>
        </p:txBody>
      </p:sp>
    </p:spTree>
    <p:extLst>
      <p:ext uri="{BB962C8B-B14F-4D97-AF65-F5344CB8AC3E}">
        <p14:creationId xmlns:p14="http://schemas.microsoft.com/office/powerpoint/2010/main" val="13553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Connections to the Future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innovation and creativity be promoted among this generation of learners to improve infrastructure and living conditions on the reservations?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What steps can be taken to address the tension between educational attainment and the poor job market on the reservations?</a:t>
            </a:r>
          </a:p>
          <a:p>
            <a:pPr eaLnBrk="1" hangingPunct="1">
              <a:buFont typeface="Wingdings" charset="2"/>
              <a:buChar char=""/>
            </a:pPr>
            <a:r>
              <a:rPr lang="en-US" dirty="0" smtClean="0"/>
              <a:t>How can educated young people effectively bring their knowledge and skills home to the Reservation?</a:t>
            </a:r>
          </a:p>
        </p:txBody>
      </p:sp>
    </p:spTree>
    <p:extLst>
      <p:ext uri="{BB962C8B-B14F-4D97-AF65-F5344CB8AC3E}">
        <p14:creationId xmlns:p14="http://schemas.microsoft.com/office/powerpoint/2010/main" val="243612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724400"/>
          </a:xfrm>
        </p:spPr>
        <p:txBody>
          <a:bodyPr numCol="1"/>
          <a:lstStyle/>
          <a:p>
            <a:pPr marL="0" indent="0" algn="ctr" eaLnBrk="1" hangingPunct="1">
              <a:buNone/>
            </a:pPr>
            <a:r>
              <a:rPr lang="en-US" b="1" dirty="0" smtClean="0"/>
              <a:t>Limitations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400" dirty="0" smtClean="0"/>
              <a:t>Findings from tribal communities, not generalizable to all tribal communities on these reservations nor to those members who live off the reservations.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400" dirty="0" smtClean="0"/>
              <a:t>Red Lake data collection differed from that at Ganado and Standing Rock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I will not fill this out. If you need research about Natives, come and live with us for a year and visit with the families around here. It’s not even accurate because there are different degrees of being traditional</a:t>
            </a:r>
            <a:r>
              <a:rPr lang="en-US" sz="2400" dirty="0" smtClean="0"/>
              <a:t>.”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--Red Lake (non) Participant</a:t>
            </a:r>
          </a:p>
        </p:txBody>
      </p:sp>
    </p:spTree>
    <p:extLst>
      <p:ext uri="{BB962C8B-B14F-4D97-AF65-F5344CB8AC3E}">
        <p14:creationId xmlns:p14="http://schemas.microsoft.com/office/powerpoint/2010/main" val="225532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References</a:t>
            </a:r>
          </a:p>
          <a:p>
            <a:pPr lvl="0">
              <a:buFont typeface="+mj-lt"/>
              <a:buAutoNum type="arabicPeriod"/>
            </a:pPr>
            <a:r>
              <a:rPr lang="en-US" sz="1200" dirty="0" err="1"/>
              <a:t>Anderman</a:t>
            </a:r>
            <a:r>
              <a:rPr lang="en-US" sz="1200" dirty="0"/>
              <a:t>, L. H. &amp; Freeman, T. (2004). Students’ sense of belonging in school. In M. </a:t>
            </a:r>
            <a:r>
              <a:rPr lang="en-US" sz="1200" dirty="0" err="1"/>
              <a:t>L.Maehr</a:t>
            </a:r>
            <a:r>
              <a:rPr lang="en-US" sz="1200" dirty="0"/>
              <a:t> &amp; P. R. </a:t>
            </a:r>
            <a:r>
              <a:rPr lang="en-US" sz="1200" dirty="0" err="1"/>
              <a:t>Pintrich</a:t>
            </a:r>
            <a:r>
              <a:rPr lang="en-US" sz="1200" dirty="0"/>
              <a:t> (Eds.), </a:t>
            </a:r>
            <a:r>
              <a:rPr lang="en-US" sz="1200" i="1" dirty="0"/>
              <a:t>Advances in motivation and achievement, Vol. 13. Motivating students, improving Schools: The legacy of Carol </a:t>
            </a:r>
            <a:r>
              <a:rPr lang="en-US" sz="1200" i="1" dirty="0" err="1"/>
              <a:t>Midgley</a:t>
            </a:r>
            <a:r>
              <a:rPr lang="en-US" sz="1200" dirty="0"/>
              <a:t>. Greenwich, CT: JAI.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Bandura, A. (1986). </a:t>
            </a:r>
            <a:r>
              <a:rPr lang="en-US" sz="1200" i="1" dirty="0"/>
              <a:t>Social foundations of thought and action: A social cognitive theory. </a:t>
            </a:r>
            <a:r>
              <a:rPr lang="en-US" sz="1200" dirty="0"/>
              <a:t>Englewood Cliffs, NJ: Prentice Hall.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Bandura, A. (1988). Self-regulation of motivation and action through goal systems. In V. Hamilton, G. H. Bower, &amp; N. H. </a:t>
            </a:r>
            <a:r>
              <a:rPr lang="en-US" sz="1200" dirty="0" err="1"/>
              <a:t>Frijda</a:t>
            </a:r>
            <a:r>
              <a:rPr lang="en-US" sz="1200" dirty="0"/>
              <a:t> (Eds.), </a:t>
            </a:r>
            <a:r>
              <a:rPr lang="en-US" sz="1200" i="1" dirty="0"/>
              <a:t>Cognitive perspectives on emotion and motivation </a:t>
            </a:r>
            <a:r>
              <a:rPr lang="en-US" sz="1200" dirty="0"/>
              <a:t>(pp. 37-61). Dordrecht, The Netherlands: Kluwer.</a:t>
            </a:r>
          </a:p>
          <a:p>
            <a:pPr lvl="0">
              <a:buFont typeface="+mj-lt"/>
              <a:buAutoNum type="arabicPeriod"/>
            </a:pPr>
            <a:r>
              <a:rPr lang="en-US" sz="1200" dirty="0" err="1"/>
              <a:t>Bauch</a:t>
            </a:r>
            <a:r>
              <a:rPr lang="en-US" sz="1200" dirty="0"/>
              <a:t>, P.A. (2001). School-community partnerships in rural schools: Leadership, renewal and a sense of place.  </a:t>
            </a:r>
            <a:r>
              <a:rPr lang="en-US" sz="1200" i="1" dirty="0"/>
              <a:t>Peabody Journal of Education, 76</a:t>
            </a:r>
            <a:r>
              <a:rPr lang="en-US" sz="1200" dirty="0"/>
              <a:t>(2), 204-221. 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Bernal, E.M. (2007). The plight of the culturally diverse student from poverty. In J. </a:t>
            </a:r>
            <a:r>
              <a:rPr lang="en-US" sz="1200" dirty="0" err="1"/>
              <a:t>VanTassel-Baska</a:t>
            </a:r>
            <a:r>
              <a:rPr lang="en-US" sz="1200" dirty="0"/>
              <a:t> &amp; T. </a:t>
            </a:r>
            <a:r>
              <a:rPr lang="en-US" sz="1200" dirty="0" err="1"/>
              <a:t>Stambaugh</a:t>
            </a:r>
            <a:r>
              <a:rPr lang="en-US" sz="1200" dirty="0"/>
              <a:t> (Eds.), </a:t>
            </a:r>
            <a:r>
              <a:rPr lang="en-US" sz="1200" i="1" dirty="0"/>
              <a:t>Overlooked gems: A national perspective on low-income promising learners</a:t>
            </a:r>
            <a:r>
              <a:rPr lang="en-US" sz="1200" dirty="0"/>
              <a:t> (pp. 63-37). Washington, DC: National Association of Gifted Children.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Bradley, C. (1989). Give me the bow, I’ve got the arrow. In C. J. Maker &amp; S. W. </a:t>
            </a:r>
            <a:r>
              <a:rPr lang="en-US" sz="1200" dirty="0" err="1"/>
              <a:t>Schiever</a:t>
            </a:r>
            <a:r>
              <a:rPr lang="en-US" sz="1200" dirty="0"/>
              <a:t> (Eds.), </a:t>
            </a:r>
            <a:r>
              <a:rPr lang="en-US" sz="1200" i="1" dirty="0"/>
              <a:t>Critical issues in gifted education: Defensible programs for cultural and ethnic minorities. Volume II</a:t>
            </a:r>
            <a:r>
              <a:rPr lang="en-US" sz="1200" dirty="0"/>
              <a:t> (pp. 133-137). Austin, TX: Pro-Ed.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Brandt, E. A. (1992). The Navajo area student dropout study: Findings and implications.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, 48-63.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Bryant, J.A. (2007). Killing Mayberry: The crisis in rural American education. </a:t>
            </a:r>
            <a:r>
              <a:rPr lang="en-US" sz="1200" i="1" dirty="0"/>
              <a:t>The Rural Educator,</a:t>
            </a:r>
            <a:r>
              <a:rPr lang="en-US" sz="1200" dirty="0"/>
              <a:t> 29, 7-11. 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Callahan, C. M., &amp; McIntire, J. A. (1994). </a:t>
            </a:r>
            <a:r>
              <a:rPr lang="en-US" sz="1200" i="1" dirty="0"/>
              <a:t>Identifying outstanding talent in American Indian and Alaska Native students</a:t>
            </a:r>
            <a:r>
              <a:rPr lang="en-US" sz="1200" dirty="0"/>
              <a:t>. Washington, DC: Office of Educational Research and Improvement.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Christensen, R. A. (1991). A personal perspective on Tribal-Alaska Native gifted and talented education.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(1), 10-14. 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Davidson, K. L. (1992). A comparison of Native American and White students’ cognitive strengths as measured by the Kaufman Assessment Battery for Children. </a:t>
            </a:r>
            <a:r>
              <a:rPr lang="en-US" sz="1200" i="1" dirty="0" err="1"/>
              <a:t>Roeper</a:t>
            </a:r>
            <a:r>
              <a:rPr lang="en-US" sz="1200" i="1" dirty="0"/>
              <a:t> Review, 14</a:t>
            </a:r>
            <a:r>
              <a:rPr lang="en-US" sz="1200" dirty="0"/>
              <a:t>(3), 111-115. </a:t>
            </a:r>
          </a:p>
          <a:p>
            <a:pPr lvl="0">
              <a:buFont typeface="+mj-lt"/>
              <a:buAutoNum type="arabicPeriod"/>
            </a:pPr>
            <a:r>
              <a:rPr lang="en-US" sz="1200" dirty="0" err="1"/>
              <a:t>Demmert</a:t>
            </a:r>
            <a:r>
              <a:rPr lang="en-US" sz="1200" dirty="0"/>
              <a:t>, W. G., </a:t>
            </a:r>
            <a:r>
              <a:rPr lang="en-US" sz="1200" dirty="0" err="1"/>
              <a:t>Grissmer</a:t>
            </a:r>
            <a:r>
              <a:rPr lang="en-US" sz="1200" dirty="0"/>
              <a:t>, D., &amp; Towner, J. (2006). A review and analysis of the research on Native American students. </a:t>
            </a:r>
            <a:r>
              <a:rPr lang="en-US" sz="1200" i="1" dirty="0"/>
              <a:t>Journal of American Indian Education, 31, </a:t>
            </a:r>
            <a:r>
              <a:rPr lang="en-US" sz="1200" dirty="0"/>
              <a:t>24-47.</a:t>
            </a:r>
          </a:p>
          <a:p>
            <a:pPr lvl="0">
              <a:buFont typeface="+mj-lt"/>
              <a:buAutoNum type="arabicPeriod"/>
            </a:pPr>
            <a:r>
              <a:rPr lang="en-US" sz="1200" dirty="0" err="1"/>
              <a:t>DeVoe</a:t>
            </a:r>
            <a:r>
              <a:rPr lang="en-US" sz="1200" dirty="0"/>
              <a:t>, J. F., &amp; Darling-Churchill, K. E. (2008). </a:t>
            </a:r>
            <a:r>
              <a:rPr lang="en-US" sz="1200" i="1" dirty="0"/>
              <a:t>Status and trends in the education of American Indians and Alaska Natives: 2008</a:t>
            </a:r>
            <a:r>
              <a:rPr lang="en-US" sz="1200" dirty="0"/>
              <a:t>. Washington, DC: National Center for Education Statistics. Retrieved from </a:t>
            </a:r>
            <a:r>
              <a:rPr lang="en-US" sz="1200" dirty="0">
                <a:hlinkClick r:id="rId2"/>
              </a:rPr>
              <a:t>http://nces.ed.gov/pubs2008/2008084.pdf</a:t>
            </a:r>
            <a:r>
              <a:rPr lang="en-US" sz="1200" dirty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200" dirty="0"/>
              <a:t>Faircloth, S. C., &amp; </a:t>
            </a:r>
            <a:r>
              <a:rPr lang="en-US" sz="1200" dirty="0" err="1"/>
              <a:t>Tippeconnic</a:t>
            </a:r>
            <a:r>
              <a:rPr lang="en-US" sz="1200" dirty="0"/>
              <a:t>, III, J. W. (2010). </a:t>
            </a:r>
            <a:r>
              <a:rPr lang="en-US" sz="1200" i="1" dirty="0"/>
              <a:t>The dropout/graduation rate crisis among American Indian and Alaska Native students: Failure to respond places the future of Native peoples at risk</a:t>
            </a:r>
            <a:r>
              <a:rPr lang="en-US" sz="1200" dirty="0"/>
              <a:t>. Los Angeles, CA: The Civil Rights Project/</a:t>
            </a:r>
            <a:r>
              <a:rPr lang="en-US" sz="1200" dirty="0" err="1"/>
              <a:t>Proyecto</a:t>
            </a:r>
            <a:r>
              <a:rPr lang="en-US" sz="1200" dirty="0"/>
              <a:t> </a:t>
            </a:r>
            <a:r>
              <a:rPr lang="en-US" sz="1200" dirty="0" err="1"/>
              <a:t>Derechos</a:t>
            </a:r>
            <a:r>
              <a:rPr lang="en-US" sz="1200" dirty="0"/>
              <a:t> </a:t>
            </a:r>
            <a:r>
              <a:rPr lang="en-US" sz="1200" dirty="0" err="1"/>
              <a:t>Civiles</a:t>
            </a:r>
            <a:r>
              <a:rPr lang="en-US" sz="1200" dirty="0"/>
              <a:t> at UCLA; </a:t>
            </a:r>
            <a:r>
              <a:rPr lang="en-US" sz="1200" dirty="0">
                <a:hlinkClick r:id="rId3"/>
              </a:rPr>
              <a:t>www.civilrightsproject.ucla.edu</a:t>
            </a:r>
            <a:r>
              <a:rPr lang="en-US" sz="1200" dirty="0"/>
              <a:t>.</a:t>
            </a:r>
          </a:p>
          <a:p>
            <a:pPr marL="0" indent="0" eaLnBrk="1" hangingPunct="1"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26617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References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Ford, D.Y. (1998). The under-representation of minority students in gifted education: Problems and promises in recruitment and retention. </a:t>
            </a:r>
            <a:r>
              <a:rPr lang="en-US" sz="1200" i="1" dirty="0"/>
              <a:t>The Journal of Special Education, 32</a:t>
            </a:r>
            <a:r>
              <a:rPr lang="en-US" sz="1200" dirty="0"/>
              <a:t>(1), 4-14.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Ford, D.Y. (2007). Diamonds in the rough: Recognizing and meeting the needs of gifted children from low SES </a:t>
            </a:r>
            <a:r>
              <a:rPr lang="en-US" sz="1200" dirty="0" err="1"/>
              <a:t>bakgrounds</a:t>
            </a:r>
            <a:r>
              <a:rPr lang="en-US" sz="1200" dirty="0"/>
              <a:t>. In J. </a:t>
            </a:r>
            <a:r>
              <a:rPr lang="en-US" sz="1200" dirty="0" err="1"/>
              <a:t>VanTassel-Baska</a:t>
            </a:r>
            <a:r>
              <a:rPr lang="en-US" sz="1200" dirty="0"/>
              <a:t> &amp; T. </a:t>
            </a:r>
            <a:r>
              <a:rPr lang="en-US" sz="1200" dirty="0" err="1"/>
              <a:t>Stambaugh</a:t>
            </a:r>
            <a:r>
              <a:rPr lang="en-US" sz="1200" dirty="0"/>
              <a:t> (Eds.), </a:t>
            </a:r>
            <a:r>
              <a:rPr lang="en-US" sz="1200" i="1" dirty="0"/>
              <a:t>Overlooked gems: A national perspective on low-income promising learners</a:t>
            </a:r>
            <a:r>
              <a:rPr lang="en-US" sz="1200" dirty="0"/>
              <a:t> (pp. 63-37). Gifted Education Resource Institute. (2011). 2011-2016 strategic plan. Retrieved from </a:t>
            </a:r>
            <a:r>
              <a:rPr lang="en-US" sz="1200" u="sng" dirty="0">
                <a:hlinkClick r:id="rId2"/>
              </a:rPr>
              <a:t>http://www.geri.soe.purdue.edu/PDF%20Files/GERI_Strategic_Plan_1.pdf</a:t>
            </a:r>
            <a:endParaRPr lang="en-US" sz="1200" dirty="0"/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Gentry, M. (2009). </a:t>
            </a:r>
            <a:r>
              <a:rPr lang="en-US" sz="1200" i="1" dirty="0"/>
              <a:t>Developing talents and improving student achievement among traditionally underrepresented populations: An experimental investigation scaling-up the total school cluster grouping model</a:t>
            </a:r>
            <a:r>
              <a:rPr lang="en-US" sz="1200" dirty="0"/>
              <a:t>. Grant proposal funded by the Institute for Education Sciences, 2009-2014.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Gentry, M. L., Richardson, J., Fugate, C. M., Wu, J., Jen, E. Y., </a:t>
            </a:r>
            <a:r>
              <a:rPr lang="en-US" sz="1200" dirty="0" err="1"/>
              <a:t>Folyer</a:t>
            </a:r>
            <a:r>
              <a:rPr lang="en-US" sz="1200" dirty="0"/>
              <a:t>, S., &amp; Byers, W. (May, 2011). </a:t>
            </a:r>
            <a:r>
              <a:rPr lang="en-US" sz="1200" i="1" dirty="0"/>
              <a:t>Putting the development of talents among Native American young on the national agenda: Future directions for research, partnership</a:t>
            </a:r>
            <a:r>
              <a:rPr lang="en-US" sz="1200" dirty="0"/>
              <a:t>, and practices. Second Annual Leadership Summit: Identifying and Serving Gifted Native American Students. Ganado, AZ. 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Garrison, L. (1989). Programming for the gifted American Indian student. In C. J. Maker &amp; S. W. </a:t>
            </a:r>
            <a:r>
              <a:rPr lang="en-US" sz="1200" dirty="0" err="1"/>
              <a:t>Schiever</a:t>
            </a:r>
            <a:r>
              <a:rPr lang="en-US" sz="1200" dirty="0"/>
              <a:t> (Eds.), </a:t>
            </a:r>
            <a:r>
              <a:rPr lang="en-US" sz="1200" i="1" dirty="0"/>
              <a:t>Critical issues in gifted education: Defensible programs for cultural and ethnic minorities. Volume II</a:t>
            </a:r>
            <a:r>
              <a:rPr lang="en-US" sz="1200" dirty="0"/>
              <a:t> (pp. 116-127). Austin, TX: Pro-Ed.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George, K. R. (1987). </a:t>
            </a:r>
            <a:r>
              <a:rPr lang="en-US" sz="1200" i="1" dirty="0"/>
              <a:t>A guide to understanding gifted American Indian students</a:t>
            </a:r>
            <a:r>
              <a:rPr lang="en-US" sz="1200" dirty="0"/>
              <a:t>. Las Cruces, NM: Eric Clearinghouse on Rural Education and Small Schools.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 err="1"/>
              <a:t>Grigg</a:t>
            </a:r>
            <a:r>
              <a:rPr lang="en-US" sz="1200" dirty="0"/>
              <a:t>, W., Moran, R., and </a:t>
            </a:r>
            <a:r>
              <a:rPr lang="en-US" sz="1200" dirty="0" err="1"/>
              <a:t>Kuang</a:t>
            </a:r>
            <a:r>
              <a:rPr lang="en-US" sz="1200" dirty="0"/>
              <a:t>, M. (2010). </a:t>
            </a:r>
            <a:r>
              <a:rPr lang="en-US" sz="1200" i="1" dirty="0"/>
              <a:t>National Indian education study - part I: Performance of American Indian and Alaska Native students at grades 4 and 8 on NAEP 2009 reading and mathematics assessments</a:t>
            </a:r>
            <a:r>
              <a:rPr lang="en-US" sz="1200" dirty="0"/>
              <a:t> (NCES 2010–462).  Washington, DC: National Center for Education Statistics, Institute of Education Sciences, U.S. Department of Education.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Hartley, E. A. (1991). Through Navajo eyes: Examining differences in giftedness.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, 53-64. 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/>
              <a:t>Herring, R. D. (1996). The unrecognized gifted: A more humanistic perspective for Indigenous students. </a:t>
            </a:r>
            <a:r>
              <a:rPr lang="en-US" sz="1200" i="1" dirty="0"/>
              <a:t>Journal of Humanistic Education and Development, 35</a:t>
            </a:r>
            <a:r>
              <a:rPr lang="en-US" sz="1200" dirty="0"/>
              <a:t>, 4-11. 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 err="1"/>
              <a:t>Julien</a:t>
            </a:r>
            <a:r>
              <a:rPr lang="en-US" sz="1200" dirty="0"/>
              <a:t>, P. D., &amp; </a:t>
            </a:r>
            <a:r>
              <a:rPr lang="en-US" sz="1200" dirty="0" err="1"/>
              <a:t>Ostertag</a:t>
            </a:r>
            <a:r>
              <a:rPr lang="en-US" sz="1200" dirty="0"/>
              <a:t>, B. A. (1982). </a:t>
            </a:r>
            <a:r>
              <a:rPr lang="en-US" sz="1200" i="1" dirty="0"/>
              <a:t>Behavioral characteristics of gifted Navajo students as correlated with intellectual ability and creativity</a:t>
            </a:r>
            <a:r>
              <a:rPr lang="en-US" sz="1200" dirty="0"/>
              <a:t>. Retrieved from </a:t>
            </a:r>
            <a:r>
              <a:rPr lang="en-US" sz="1200" u="sng" dirty="0">
                <a:hlinkClick r:id="rId3"/>
              </a:rPr>
              <a:t>http://www.eric.ed.gov/PDFS/ED214713.pdf</a:t>
            </a:r>
            <a:r>
              <a:rPr lang="en-US" sz="1200" dirty="0"/>
              <a:t>.</a:t>
            </a:r>
          </a:p>
          <a:p>
            <a:pPr lvl="0">
              <a:buFont typeface="+mj-lt"/>
              <a:buAutoNum type="arabicPeriod" startAt="15"/>
            </a:pPr>
            <a:r>
              <a:rPr lang="en-US" sz="1200" dirty="0" err="1"/>
              <a:t>Kirschenbaum</a:t>
            </a:r>
            <a:r>
              <a:rPr lang="en-US" sz="1200" dirty="0"/>
              <a:t>, R. J. (1989). Identification of the gifted and talented American Indian students. In C. J. Maker &amp; S. W. </a:t>
            </a:r>
            <a:r>
              <a:rPr lang="en-US" sz="1200" dirty="0" err="1"/>
              <a:t>Schiever</a:t>
            </a:r>
            <a:r>
              <a:rPr lang="en-US" sz="1200" dirty="0"/>
              <a:t> (Eds.), </a:t>
            </a:r>
            <a:r>
              <a:rPr lang="en-US" sz="1200" i="1" dirty="0"/>
              <a:t>Critical issues in gifted education: Defensible programs for cultural and ethnic minorities. Volume II</a:t>
            </a:r>
            <a:r>
              <a:rPr lang="en-US" sz="1200" dirty="0"/>
              <a:t>. (pp. 91-101). Austin, TX: Pro-Ed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952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References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Mead, N., </a:t>
            </a:r>
            <a:r>
              <a:rPr lang="en-US" sz="1200" dirty="0" err="1"/>
              <a:t>Grigg</a:t>
            </a:r>
            <a:r>
              <a:rPr lang="en-US" sz="1200" dirty="0"/>
              <a:t>, W., Moran, R., and </a:t>
            </a:r>
            <a:r>
              <a:rPr lang="en-US" sz="1200" dirty="0" err="1"/>
              <a:t>Kuang</a:t>
            </a:r>
            <a:r>
              <a:rPr lang="en-US" sz="1200" dirty="0"/>
              <a:t>, M. (2010). </a:t>
            </a:r>
            <a:r>
              <a:rPr lang="en-US" sz="1200" i="1" dirty="0"/>
              <a:t>National Indian Education Study 2009 - Part II: The Educational Experiences of American Indian and Alaska Native Students in Grades 4 and 8</a:t>
            </a:r>
            <a:r>
              <a:rPr lang="en-US" sz="1200" dirty="0"/>
              <a:t> (NCES 2010–463). National Center for Education Statistics, Institute of Education Sciences, U.S. Department of Education, Washington, D.C.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Miller, L.S. (2004). </a:t>
            </a:r>
            <a:r>
              <a:rPr lang="en-US" sz="1200" i="1" dirty="0"/>
              <a:t>Promoting sustained growth in the representation of African Americans, Latinos, and Native Americans among top students in the United States at all levels of the education system</a:t>
            </a:r>
            <a:r>
              <a:rPr lang="en-US" sz="1200" dirty="0"/>
              <a:t> (RM04190). Storrs, CT: National Research Center on the Gifted and Talented.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Montgomery, D. (1989). Identification of giftedness among American Indian people. In C. J. Maker &amp; S. W. </a:t>
            </a:r>
            <a:r>
              <a:rPr lang="en-US" sz="1200" dirty="0" err="1"/>
              <a:t>Schiever</a:t>
            </a:r>
            <a:r>
              <a:rPr lang="en-US" sz="1200" dirty="0"/>
              <a:t> (Eds.), </a:t>
            </a:r>
            <a:r>
              <a:rPr lang="en-US" sz="1200" i="1" dirty="0"/>
              <a:t>Critical issues in gifted education: Defensible programs for cultural and ethnic minorities. Volume II</a:t>
            </a:r>
            <a:r>
              <a:rPr lang="en-US" sz="1200" dirty="0"/>
              <a:t>. (pp. 79-90). Austin, TX: Pro-Ed.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National Caucus of Native American State Legislators. (2008). </a:t>
            </a:r>
            <a:r>
              <a:rPr lang="en-US" sz="1200" i="1" dirty="0"/>
              <a:t>Striving to achieve: Helping Native American students succeed. </a:t>
            </a:r>
            <a:r>
              <a:rPr lang="en-US" sz="1200" dirty="0"/>
              <a:t>Denver, CO: Author.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 err="1"/>
              <a:t>Omdal</a:t>
            </a:r>
            <a:r>
              <a:rPr lang="en-US" sz="1200" dirty="0"/>
              <a:t>, S., Rude, H., Betts, G., &amp; Toy, R. (2011). American Indian students: Balancing Western and Native giftedness. In J. A. </a:t>
            </a:r>
            <a:r>
              <a:rPr lang="en-US" sz="1200" dirty="0" err="1"/>
              <a:t>Castellano</a:t>
            </a:r>
            <a:r>
              <a:rPr lang="en-US" sz="1200" dirty="0"/>
              <a:t> &amp; A. D. Frazier (Eds.), </a:t>
            </a:r>
            <a:r>
              <a:rPr lang="en-US" sz="1200" i="1" dirty="0"/>
              <a:t>Special populations in gifted education: Understanding our most able students from diverse backgrounds.</a:t>
            </a:r>
            <a:r>
              <a:rPr lang="en-US" sz="1200" dirty="0"/>
              <a:t> (pp. 73-97). Waco, TX US: </a:t>
            </a:r>
            <a:r>
              <a:rPr lang="en-US" sz="1200" dirty="0" err="1"/>
              <a:t>Prufrock</a:t>
            </a:r>
            <a:r>
              <a:rPr lang="en-US" sz="1200" dirty="0"/>
              <a:t> Press.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Patrick, H., </a:t>
            </a:r>
            <a:r>
              <a:rPr lang="en-US" sz="1200" dirty="0" err="1"/>
              <a:t>Anderman</a:t>
            </a:r>
            <a:r>
              <a:rPr lang="en-US" sz="1200" dirty="0"/>
              <a:t>, L. H., &amp; Ryan, A. M. (2002). Social motivation and the classroom social environment. In C. </a:t>
            </a:r>
            <a:r>
              <a:rPr lang="en-US" sz="1200" dirty="0" err="1"/>
              <a:t>Midgley</a:t>
            </a:r>
            <a:r>
              <a:rPr lang="en-US" sz="1200" dirty="0"/>
              <a:t> (Ed.), </a:t>
            </a:r>
            <a:r>
              <a:rPr lang="en-US" sz="1200" i="1" dirty="0"/>
              <a:t>Goals, goal structures, and patterns of adaptive learning</a:t>
            </a:r>
            <a:r>
              <a:rPr lang="en-US" sz="1200" dirty="0"/>
              <a:t>. Mahwah, NJ: Lawrence Erlbaum.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Peterson, J. S. (1999). Gifted--through whose cultural lens? An application of the </a:t>
            </a:r>
            <a:r>
              <a:rPr lang="en-US" sz="1200" dirty="0" err="1"/>
              <a:t>postpositivistic</a:t>
            </a:r>
            <a:r>
              <a:rPr lang="en-US" sz="1200" dirty="0"/>
              <a:t> mode of inquiry. </a:t>
            </a:r>
            <a:r>
              <a:rPr lang="en-US" sz="1200" i="1" dirty="0"/>
              <a:t>Journal for the Education of the Gifted, 22</a:t>
            </a:r>
            <a:r>
              <a:rPr lang="en-US" sz="1200" dirty="0"/>
              <a:t>(4), 354-383. 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Preston, V. (1991). </a:t>
            </a:r>
            <a:r>
              <a:rPr lang="en-US" sz="1200" i="1" dirty="0"/>
              <a:t>Mathematics and science curricula in elementary and secondary education for American Indian and Alaska Native students</a:t>
            </a:r>
            <a:r>
              <a:rPr lang="en-US" sz="1200" dirty="0"/>
              <a:t>. In Indian Nations At Risk Task Force Commissioned Papers. Washington, DC: Department of Education.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Robbins, R. (1991). American Indian Gifted and talented students: Their problems and proposed solutions.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(1), 15-24. 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/>
              <a:t>Sanders, D. (1987). Cultural conflicts: An important factor in the academic failures of American Indian students. </a:t>
            </a:r>
            <a:r>
              <a:rPr lang="en-US" sz="1200" i="1" dirty="0"/>
              <a:t>Journal of Multicultural Counseling and Development, 15</a:t>
            </a:r>
            <a:r>
              <a:rPr lang="en-US" sz="1200" dirty="0"/>
              <a:t>(2), 81-90. 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 err="1"/>
              <a:t>Sarouphim</a:t>
            </a:r>
            <a:r>
              <a:rPr lang="en-US" sz="1200" dirty="0"/>
              <a:t>, K. M. (2002). DISCOVER in high school: Identifying gifted Hispanic and Native American students. </a:t>
            </a:r>
            <a:r>
              <a:rPr lang="en-US" sz="1200" i="1" dirty="0"/>
              <a:t>Journal of Secondary Gifted Education, 14</a:t>
            </a:r>
            <a:r>
              <a:rPr lang="en-US" sz="1200" dirty="0"/>
              <a:t>(1), 30-38. </a:t>
            </a:r>
          </a:p>
          <a:p>
            <a:pPr lvl="0">
              <a:buFont typeface="+mj-lt"/>
              <a:buAutoNum type="arabicPeriod" startAt="26"/>
            </a:pPr>
            <a:r>
              <a:rPr lang="en-US" sz="1200" dirty="0" err="1"/>
              <a:t>Sarouphim</a:t>
            </a:r>
            <a:r>
              <a:rPr lang="en-US" sz="1200" dirty="0"/>
              <a:t>, K. M. (2004). DISCOVER in middle school: Identifying gifted minority students. </a:t>
            </a:r>
            <a:r>
              <a:rPr lang="en-US" sz="1200" i="1" dirty="0"/>
              <a:t>Journal of Secondary Gifted Education, 15</a:t>
            </a:r>
            <a:r>
              <a:rPr lang="en-US" sz="1200" dirty="0"/>
              <a:t>(2), 61-69. </a:t>
            </a:r>
          </a:p>
          <a:p>
            <a:pPr marL="0" indent="0" eaLnBrk="1" hangingPunct="1"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67329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487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Background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In the GCT literature…limited number of empirical studies, scholarly articles, chapters, and government reports in the past 30 years. This literature yielded 4 themes and underlying assumptions.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Literature is largely dated 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Native Americans are frequently homogenized as one group of people rather than as culturally diverse populations, leading to stereotyping and overgeneralization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Little knowledge exists of needs and talent pathways 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Other literature takes a deficit viewpoint (e.g., poverty, learning deficiencies, violence, substance abuse)</a:t>
            </a:r>
          </a:p>
          <a:p>
            <a:pPr marL="0" indent="0" algn="ctr" eaLnBrk="1" hangingPunct="1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2738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References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Sarouphim</a:t>
            </a:r>
            <a:r>
              <a:rPr lang="en-US" sz="1200" dirty="0"/>
              <a:t>, K. M., &amp; Maker, C. J. (2009, April). </a:t>
            </a:r>
            <a:r>
              <a:rPr lang="en-US" sz="1200" i="1" dirty="0"/>
              <a:t>Ethnic and gender differences in the use of DISCOVER: A multi-cultural analysis</a:t>
            </a:r>
            <a:r>
              <a:rPr lang="en-US" sz="1200" dirty="0"/>
              <a:t>. Paper presented at the Annual Meeting of the American Educational Research Association, San Diego, CA. 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Schunk</a:t>
            </a:r>
            <a:r>
              <a:rPr lang="en-US" sz="1200" dirty="0"/>
              <a:t>, D. H. &amp; </a:t>
            </a:r>
            <a:r>
              <a:rPr lang="en-US" sz="1200" dirty="0" err="1"/>
              <a:t>Pajares</a:t>
            </a:r>
            <a:r>
              <a:rPr lang="en-US" sz="1200" dirty="0"/>
              <a:t>, F. (2009). Self-efficacy theory. In K. R. </a:t>
            </a:r>
            <a:r>
              <a:rPr lang="en-US" sz="1200" dirty="0" err="1"/>
              <a:t>Wentzel</a:t>
            </a:r>
            <a:r>
              <a:rPr lang="en-US" sz="1200" dirty="0"/>
              <a:t> &amp; A. </a:t>
            </a:r>
            <a:r>
              <a:rPr lang="en-US" sz="1200" dirty="0" err="1"/>
              <a:t>Wigfield</a:t>
            </a:r>
            <a:r>
              <a:rPr lang="en-US" sz="1200" dirty="0"/>
              <a:t> (Eds.), </a:t>
            </a:r>
            <a:r>
              <a:rPr lang="en-US" sz="1200" i="1" dirty="0"/>
              <a:t>Handbook of motivation at school</a:t>
            </a:r>
            <a:r>
              <a:rPr lang="en-US" sz="1200" dirty="0"/>
              <a:t>. New York, NY: </a:t>
            </a:r>
            <a:r>
              <a:rPr lang="en-US" sz="1200" dirty="0" err="1"/>
              <a:t>Routledge</a:t>
            </a:r>
            <a:r>
              <a:rPr lang="en-US" sz="1200" dirty="0"/>
              <a:t>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Shutiva</a:t>
            </a:r>
            <a:r>
              <a:rPr lang="en-US" sz="1200" dirty="0"/>
              <a:t>, C. L. (1991). Creativity differences between reservation and urban American Indians.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(1), 33-52. 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Sisk, D. A. (1989). Identifying and nurturing talent among the American Indians. In C. J. Maker &amp; S. W. </a:t>
            </a:r>
            <a:r>
              <a:rPr lang="en-US" sz="1200" dirty="0" err="1"/>
              <a:t>Schiever</a:t>
            </a:r>
            <a:r>
              <a:rPr lang="en-US" sz="1200" dirty="0"/>
              <a:t> (Eds.), </a:t>
            </a:r>
            <a:r>
              <a:rPr lang="en-US" sz="1200" i="1" dirty="0"/>
              <a:t>Critical issues in gifted education: Defensible programs for cultural and ethnic minorities. Volume II</a:t>
            </a:r>
            <a:r>
              <a:rPr lang="en-US" sz="1200" dirty="0"/>
              <a:t>. (pp. 128-132). Austin, TX: Pro-Ed.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Stead, T. (2006). </a:t>
            </a:r>
            <a:r>
              <a:rPr lang="en-US" sz="1200" i="1" dirty="0"/>
              <a:t>Reality checks: Teaching reading comprehension with nonfiction K-5.</a:t>
            </a:r>
            <a:r>
              <a:rPr lang="en-US" sz="1200" dirty="0"/>
              <a:t> Portland, ME: </a:t>
            </a:r>
            <a:r>
              <a:rPr lang="en-US" sz="1200" dirty="0" err="1"/>
              <a:t>Stenhouse</a:t>
            </a:r>
            <a:r>
              <a:rPr lang="en-US" sz="1200" dirty="0"/>
              <a:t> Publishers.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Thornton, B. &amp; Sanchez, J. E. (2010). Promoting resiliency among Native American students to prevent dropouts. </a:t>
            </a:r>
            <a:r>
              <a:rPr lang="en-US" sz="1200" i="1" dirty="0"/>
              <a:t>Education, 131, </a:t>
            </a:r>
            <a:r>
              <a:rPr lang="en-US" sz="1200" dirty="0"/>
              <a:t>455-464.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Tonemah</a:t>
            </a:r>
            <a:r>
              <a:rPr lang="en-US" sz="1200" dirty="0"/>
              <a:t>, S. A. (1987). Assessing American Indian gifted and talented students’ abilities. </a:t>
            </a:r>
            <a:r>
              <a:rPr lang="en-US" sz="1200" i="1" dirty="0"/>
              <a:t>Journal for the Education of the Gifted, 10</a:t>
            </a:r>
            <a:r>
              <a:rPr lang="en-US" sz="1200" dirty="0"/>
              <a:t>(3), 181-194. 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Tonemah</a:t>
            </a:r>
            <a:r>
              <a:rPr lang="en-US" sz="1200" dirty="0"/>
              <a:t>, S. A. (1991). Philosophical perspectives of gifted and talented American Indian education. </a:t>
            </a:r>
            <a:r>
              <a:rPr lang="en-US" sz="1200" i="1" dirty="0"/>
              <a:t>Journal of American Indian Education, 31</a:t>
            </a:r>
            <a:r>
              <a:rPr lang="en-US" sz="1200" dirty="0"/>
              <a:t>(1), 3-9. 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Tonemah</a:t>
            </a:r>
            <a:r>
              <a:rPr lang="en-US" sz="1200" dirty="0"/>
              <a:t>, S. A., &amp; Brittan, M. A. (1985). </a:t>
            </a:r>
            <a:r>
              <a:rPr lang="en-US" sz="1200" i="1" dirty="0"/>
              <a:t>American Indian gifted and talented assessment model</a:t>
            </a:r>
            <a:r>
              <a:rPr lang="en-US" sz="1200" dirty="0"/>
              <a:t>. Norman, OK: American Indian Research and Development.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U.S. Commission on Civil Rights. (2003). </a:t>
            </a:r>
            <a:r>
              <a:rPr lang="en-US" sz="1200" i="1" dirty="0"/>
              <a:t>A quiet crisis: Federal funding and unmet needs in Indian </a:t>
            </a:r>
            <a:r>
              <a:rPr lang="en-US" sz="1200" i="1" dirty="0" err="1"/>
              <a:t>country</a:t>
            </a:r>
            <a:r>
              <a:rPr lang="en-US" sz="1200" dirty="0" err="1"/>
              <a:t>.Washington</a:t>
            </a:r>
            <a:r>
              <a:rPr lang="en-US" sz="1200" dirty="0"/>
              <a:t>, DC: U.S. Commission on Civil Rights.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U.S. Department of Education. (1993). </a:t>
            </a:r>
            <a:r>
              <a:rPr lang="en-US" sz="1200" i="1" dirty="0"/>
              <a:t>National excellence: A case for developing America’s talent</a:t>
            </a:r>
            <a:r>
              <a:rPr lang="en-US" sz="1200" dirty="0"/>
              <a:t>. Washington, DC: Government Printing Office. Retrieved from http://</a:t>
            </a:r>
            <a:r>
              <a:rPr lang="en-US" sz="1200" dirty="0" err="1"/>
              <a:t>www.eric.ed.gov</a:t>
            </a:r>
            <a:r>
              <a:rPr lang="en-US" sz="1200" dirty="0"/>
              <a:t>/PDFS/ED359743.pdf.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Wyner</a:t>
            </a:r>
            <a:r>
              <a:rPr lang="en-US" sz="1200" dirty="0"/>
              <a:t>, J. S., </a:t>
            </a:r>
            <a:r>
              <a:rPr lang="en-US" sz="1200" dirty="0" err="1"/>
              <a:t>Bridgeland</a:t>
            </a:r>
            <a:r>
              <a:rPr lang="en-US" sz="1200" dirty="0"/>
              <a:t>, J. M., &amp; </a:t>
            </a:r>
            <a:r>
              <a:rPr lang="en-US" sz="1200" dirty="0" err="1"/>
              <a:t>Diiulio</a:t>
            </a:r>
            <a:r>
              <a:rPr lang="en-US" sz="1200" dirty="0"/>
              <a:t>, Jr., J. J. (2009). </a:t>
            </a:r>
            <a:r>
              <a:rPr lang="en-US" sz="1200" i="1" dirty="0"/>
              <a:t>Achievement trap: How America is failing millions of high-achieving students from lower-income families. </a:t>
            </a:r>
            <a:r>
              <a:rPr lang="en-US" sz="1200" dirty="0"/>
              <a:t>Lansdowne, VA: Jack Kent Cooke Foundation and Civic Enterprises. Retrieved from http://</a:t>
            </a:r>
            <a:r>
              <a:rPr lang="en-US" sz="1200" dirty="0" err="1"/>
              <a:t>www.jkcf.org</a:t>
            </a:r>
            <a:r>
              <a:rPr lang="en-US" sz="1200" dirty="0"/>
              <a:t>/news-knowledge/research-reports/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/>
              <a:t>Yoon, S. Y., &amp; Gentry, M. (2009). Racial and ethnic representation in gifted programs: Current status of and implications for gifted Asian American Students. </a:t>
            </a:r>
            <a:r>
              <a:rPr lang="en-US" sz="1200" i="1" dirty="0"/>
              <a:t>Gifted Child Quarterly, 53</a:t>
            </a:r>
            <a:r>
              <a:rPr lang="en-US" sz="1200" dirty="0"/>
              <a:t>(2), 121-136. </a:t>
            </a:r>
          </a:p>
          <a:p>
            <a:pPr lvl="0">
              <a:lnSpc>
                <a:spcPts val="1300"/>
              </a:lnSpc>
              <a:buFont typeface="+mj-lt"/>
              <a:buAutoNum type="arabicPeriod" startAt="38"/>
            </a:pPr>
            <a:r>
              <a:rPr lang="en-US" sz="1200" dirty="0" err="1"/>
              <a:t>Zintz</a:t>
            </a:r>
            <a:r>
              <a:rPr lang="en-US" sz="1200" dirty="0"/>
              <a:t>, M. V. (1962). Problems of classroom adjustment of Indian children in public elementary schools in the southwest. </a:t>
            </a:r>
            <a:r>
              <a:rPr lang="en-US" sz="1200" i="1" dirty="0"/>
              <a:t>Science Education, 46</a:t>
            </a:r>
            <a:r>
              <a:rPr lang="en-US" sz="1200" dirty="0"/>
              <a:t>, 261-269.</a:t>
            </a:r>
          </a:p>
          <a:p>
            <a:pPr marL="0" indent="0" eaLnBrk="1" hangingPunct="1"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06670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01_31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11728"/>
          <a:stretch>
            <a:fillRect/>
          </a:stretch>
        </p:blipFill>
        <p:spPr>
          <a:xfrm>
            <a:off x="152400" y="1143000"/>
            <a:ext cx="8760542" cy="5029200"/>
          </a:xfrm>
        </p:spPr>
      </p:pic>
      <p:sp>
        <p:nvSpPr>
          <p:cNvPr id="4" name="TextBox 3"/>
          <p:cNvSpPr txBox="1"/>
          <p:nvPr/>
        </p:nvSpPr>
        <p:spPr>
          <a:xfrm>
            <a:off x="914400" y="6248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http://gerinari.weebly.com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748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154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Methods</a:t>
            </a:r>
          </a:p>
          <a:p>
            <a:pPr marL="0" indent="0">
              <a:buNone/>
            </a:pPr>
            <a:r>
              <a:rPr lang="en-US" sz="1800" dirty="0"/>
              <a:t>We searched ERIC and </a:t>
            </a:r>
            <a:r>
              <a:rPr lang="en-US" sz="1800" dirty="0" err="1"/>
              <a:t>PsycINFO</a:t>
            </a:r>
            <a:r>
              <a:rPr lang="en-US" sz="1800" dirty="0"/>
              <a:t> for publications (search terms: gifted/talented, Native American/American Indian), which revealed a limited number of empirical studies, scholarly articles, chapters, and government reports in the past 30 years (e.g., Bradley, 1989; Christensen, 1991; George, 1987; </a:t>
            </a:r>
            <a:r>
              <a:rPr lang="en-US" sz="1800" dirty="0" err="1"/>
              <a:t>Grigg</a:t>
            </a:r>
            <a:r>
              <a:rPr lang="en-US" sz="1800" dirty="0"/>
              <a:t>, Moran, &amp; </a:t>
            </a:r>
            <a:r>
              <a:rPr lang="en-US" sz="1800" dirty="0" err="1"/>
              <a:t>Kuang</a:t>
            </a:r>
            <a:r>
              <a:rPr lang="en-US" sz="1800" dirty="0"/>
              <a:t>, 2010; Hartley, 1991; Herring, 1996; </a:t>
            </a:r>
            <a:r>
              <a:rPr lang="en-US" sz="1800" dirty="0" err="1"/>
              <a:t>Kirschenbaum</a:t>
            </a:r>
            <a:r>
              <a:rPr lang="en-US" sz="1800" dirty="0"/>
              <a:t>, 1989; Maker, 1989; Mead, </a:t>
            </a:r>
            <a:r>
              <a:rPr lang="en-US" sz="1800" dirty="0" err="1"/>
              <a:t>Grigg</a:t>
            </a:r>
            <a:r>
              <a:rPr lang="en-US" sz="1800" dirty="0"/>
              <a:t>, Moran, &amp; </a:t>
            </a:r>
            <a:r>
              <a:rPr lang="en-US" sz="1800" dirty="0" err="1"/>
              <a:t>Kuang</a:t>
            </a:r>
            <a:r>
              <a:rPr lang="en-US" sz="1800" dirty="0"/>
              <a:t>, 2010; Montgomery, 2001; </a:t>
            </a:r>
            <a:r>
              <a:rPr lang="en-US" sz="1800" dirty="0" err="1"/>
              <a:t>Omdal</a:t>
            </a:r>
            <a:r>
              <a:rPr lang="en-US" sz="1800" dirty="0"/>
              <a:t>, Rude, Betts, &amp; Toy, 2010; Peterson, 1999; </a:t>
            </a:r>
            <a:r>
              <a:rPr lang="en-US" sz="1800" dirty="0" err="1"/>
              <a:t>Tonemah</a:t>
            </a:r>
            <a:r>
              <a:rPr lang="en-US" sz="1800" dirty="0"/>
              <a:t>, 1991). </a:t>
            </a:r>
            <a:endParaRPr lang="en-US" sz="1800" b="1" dirty="0" smtClean="0"/>
          </a:p>
          <a:p>
            <a:pPr marL="0" indent="0" eaLnBrk="1" hangingPunct="1">
              <a:buNone/>
            </a:pPr>
            <a:r>
              <a:rPr lang="en-US" b="1" dirty="0" smtClean="0"/>
              <a:t>Participants</a:t>
            </a:r>
          </a:p>
          <a:p>
            <a:pPr marL="0" indent="0" eaLnBrk="1" hangingPunct="1">
              <a:buNone/>
            </a:pPr>
            <a:r>
              <a:rPr lang="en-US" sz="1800" i="1" dirty="0" smtClean="0"/>
              <a:t>N</a:t>
            </a:r>
            <a:r>
              <a:rPr lang="en-US" sz="1800" dirty="0" smtClean="0"/>
              <a:t>=100 teachers, aides, and administrators (50% Native American, 46% White, 4% Hispanic)</a:t>
            </a:r>
          </a:p>
          <a:p>
            <a:pPr marL="0" indent="0">
              <a:buNone/>
            </a:pPr>
            <a:r>
              <a:rPr lang="en-US" sz="1800" i="1" dirty="0" smtClean="0"/>
              <a:t>n</a:t>
            </a:r>
            <a:r>
              <a:rPr lang="en-US" sz="1800" dirty="0" smtClean="0"/>
              <a:t>=20 </a:t>
            </a:r>
            <a:r>
              <a:rPr lang="en-US" sz="1800" dirty="0" err="1" smtClean="0"/>
              <a:t>Diné</a:t>
            </a:r>
            <a:r>
              <a:rPr lang="en-US" sz="1800" dirty="0" smtClean="0"/>
              <a:t>, </a:t>
            </a:r>
            <a:r>
              <a:rPr lang="en-US" sz="1800" i="1" dirty="0"/>
              <a:t>n</a:t>
            </a:r>
            <a:r>
              <a:rPr lang="en-US" sz="1800" dirty="0" smtClean="0"/>
              <a:t>=16 Lakota, </a:t>
            </a:r>
            <a:r>
              <a:rPr lang="en-US" sz="1800" i="1" dirty="0"/>
              <a:t>n</a:t>
            </a:r>
            <a:r>
              <a:rPr lang="en-US" sz="1800" dirty="0" smtClean="0"/>
              <a:t>=64 </a:t>
            </a:r>
            <a:r>
              <a:rPr lang="en-US" sz="1800" dirty="0" err="1" smtClean="0"/>
              <a:t>Ojibwe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 eaLnBrk="1" hangingPunct="1">
              <a:buNone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93689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154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Methods</a:t>
            </a:r>
          </a:p>
          <a:p>
            <a:pPr marL="0" indent="0" eaLnBrk="1" hangingPunct="1">
              <a:buNone/>
            </a:pPr>
            <a:r>
              <a:rPr lang="en-US" dirty="0" smtClean="0"/>
              <a:t>2 Focus groups (</a:t>
            </a:r>
            <a:r>
              <a:rPr lang="en-US" dirty="0" err="1" smtClean="0"/>
              <a:t>Diné</a:t>
            </a:r>
            <a:r>
              <a:rPr lang="en-US" dirty="0" smtClean="0"/>
              <a:t>, Lakota) and 1 professional development group (</a:t>
            </a:r>
            <a:r>
              <a:rPr lang="en-US" dirty="0" err="1" smtClean="0"/>
              <a:t>Ojibwe</a:t>
            </a:r>
            <a:r>
              <a:rPr lang="en-US" dirty="0" smtClean="0"/>
              <a:t>) responded to the literature-based assumptions using Tony Stead’s (2006) Reading Analysis of Non-Fiction Framework (RAN):</a:t>
            </a:r>
          </a:p>
          <a:p>
            <a:r>
              <a:rPr lang="en-US" dirty="0"/>
              <a:t>A modification of the traditional KWL chart </a:t>
            </a:r>
            <a:endParaRPr lang="en-US" dirty="0" smtClean="0"/>
          </a:p>
          <a:p>
            <a:pPr lvl="1"/>
            <a:r>
              <a:rPr lang="en-US" dirty="0" smtClean="0"/>
              <a:t>KWL </a:t>
            </a:r>
            <a:r>
              <a:rPr lang="en-US" dirty="0"/>
              <a:t>charts are </a:t>
            </a:r>
            <a:r>
              <a:rPr lang="en-US" dirty="0" smtClean="0"/>
              <a:t>limiting</a:t>
            </a:r>
            <a:endParaRPr lang="en-US" dirty="0"/>
          </a:p>
          <a:p>
            <a:pPr lvl="1"/>
            <a:r>
              <a:rPr lang="en-US" dirty="0"/>
              <a:t>They do not sufficiently support the research process</a:t>
            </a:r>
          </a:p>
          <a:p>
            <a:pPr lvl="1"/>
            <a:r>
              <a:rPr lang="en-US" dirty="0"/>
              <a:t>The do not take into account misinformation</a:t>
            </a:r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3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90678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Methods</a:t>
            </a:r>
          </a:p>
          <a:p>
            <a:pPr marL="0" indent="0" eaLnBrk="1" hangingPunct="1">
              <a:buNone/>
            </a:pPr>
            <a:r>
              <a:rPr lang="en-US" dirty="0" smtClean="0"/>
              <a:t>RAN process</a:t>
            </a:r>
          </a:p>
          <a:p>
            <a:pPr marL="0" indent="0">
              <a:buNone/>
            </a:pPr>
            <a:r>
              <a:rPr lang="en-US" sz="2400" dirty="0"/>
              <a:t>What we think we know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Assumptions that are believed to be true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400" dirty="0"/>
              <a:t>Yes, we were right!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Confirmation of assumptions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400" dirty="0"/>
              <a:t>Misconceptions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Assumptions that should be </a:t>
            </a:r>
            <a:r>
              <a:rPr lang="en-US" sz="2400" dirty="0" smtClean="0"/>
              <a:t>disregarded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400" dirty="0"/>
              <a:t>New Information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Additional information not stated in our assumptions that should be considered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400" dirty="0"/>
              <a:t>Wonderings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Important research questions raised based upon the new information</a:t>
            </a:r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77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87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Theme 1: Talent Development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Talented youth exist among Native Populations</a:t>
            </a:r>
          </a:p>
          <a:p>
            <a:pPr>
              <a:buFont typeface="Wingdings" charset="2"/>
              <a:buChar char=""/>
            </a:pPr>
            <a:r>
              <a:rPr lang="en-US" sz="2600" dirty="0" smtClean="0"/>
              <a:t>Recognition, development, services, and programs are needed to nurture these youth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More youth can achieve at higher levels than current expectations indicate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Consideration should be give to develop spiritualistic, naturalistic, leadership, visual/spatial, artistic, musical </a:t>
            </a:r>
            <a:br>
              <a:rPr lang="en-US" sz="2600" dirty="0" smtClean="0"/>
            </a:br>
            <a:r>
              <a:rPr lang="en-US" sz="2600" dirty="0" smtClean="0"/>
              <a:t>CPS, and communication strengths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Programs and curriculum should be tied to culture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Group work and solving relevant problems should be a focus</a:t>
            </a:r>
          </a:p>
          <a:p>
            <a:pPr eaLnBrk="1" hangingPunct="1">
              <a:buFont typeface="Wingdings" charset="2"/>
              <a:buChar char=""/>
            </a:pPr>
            <a:r>
              <a:rPr lang="en-US" sz="2600" dirty="0" smtClean="0"/>
              <a:t>Early and on-going identification and enrichment should be done in a variety of areas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9764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87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Theme 1: Talent Development Misconceptions</a:t>
            </a:r>
          </a:p>
          <a:p>
            <a:pPr marL="0" indent="0" algn="ctr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r>
              <a:rPr lang="en-US" dirty="0" smtClean="0"/>
              <a:t>All three tribal groups agreed with the assumptions found in the literature regarding talent development. 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No misconceptions identified.</a:t>
            </a:r>
          </a:p>
        </p:txBody>
      </p:sp>
    </p:spTree>
    <p:extLst>
      <p:ext uri="{BB962C8B-B14F-4D97-AF65-F5344CB8AC3E}">
        <p14:creationId xmlns:p14="http://schemas.microsoft.com/office/powerpoint/2010/main" val="100490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Theme 1: Talent Development New Understandings</a:t>
            </a:r>
          </a:p>
          <a:p>
            <a:pPr marL="0" indent="0" algn="ctr" eaLnBrk="1" hangingPunct="1">
              <a:buNone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4533"/>
              </p:ext>
            </p:extLst>
          </p:nvPr>
        </p:nvGraphicFramePr>
        <p:xfrm>
          <a:off x="76200" y="1869440"/>
          <a:ext cx="8991600" cy="4302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Diné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Lakota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solidFill>
                            <a:srgbClr val="000000"/>
                          </a:solidFill>
                        </a:rPr>
                        <a:t>Ojibwe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Boys see women as dominate in the</a:t>
                      </a:r>
                      <a:r>
                        <a:rPr lang="en-US" baseline="0" dirty="0" smtClean="0"/>
                        <a:t> family structure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Need for positive, male role models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Group work and problems should be aligned with students’ needs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Some </a:t>
                      </a:r>
                      <a:r>
                        <a:rPr lang="en-US" baseline="0" dirty="0" err="1" smtClean="0"/>
                        <a:t>Diné</a:t>
                      </a:r>
                      <a:r>
                        <a:rPr lang="en-US" baseline="0" dirty="0" smtClean="0"/>
                        <a:t> students prefer to work individually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baseline="0" dirty="0" smtClean="0"/>
                        <a:t>Native Americans’ strengths in verbal and mathematical areas should be acknowledged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A lack of knowledge exists among Lakota students regarding their post-secondary and career options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Ther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e is a lack of understanding between Lakota students and non-Native educators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Students are aware of and want to be part of the global community</a:t>
                      </a:r>
                    </a:p>
                    <a:p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baseline="0" dirty="0" smtClean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r>
                        <a:rPr lang="en-US" dirty="0" smtClean="0"/>
                        <a:t>Cultural teachings should begin with the home and with elders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0238373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10238373</Template>
  <TotalTime>233</TotalTime>
  <Words>4231</Words>
  <Application>Microsoft Macintosh PowerPoint</Application>
  <PresentationFormat>On-screen Show (4:3)</PresentationFormat>
  <Paragraphs>286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10238373</vt:lpstr>
      <vt:lpstr>Gifted Native American Students—Overlooked and Underserved  A Long-Overdue Call for Research and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 Heritage Month Presentation</dc:title>
  <dc:creator>coeuser</dc:creator>
  <cp:lastModifiedBy>Matt Fugate</cp:lastModifiedBy>
  <cp:revision>28</cp:revision>
  <dcterms:created xsi:type="dcterms:W3CDTF">2012-04-09T15:15:35Z</dcterms:created>
  <dcterms:modified xsi:type="dcterms:W3CDTF">2012-04-10T13:07:55Z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TC102383731033</vt:lpwstr>
  </property>
</Properties>
</file>