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35"/>
  </p:notesMasterIdLst>
  <p:handoutMasterIdLst>
    <p:handoutMasterId r:id="rId36"/>
  </p:handoutMasterIdLst>
  <p:sldIdLst>
    <p:sldId id="256" r:id="rId2"/>
    <p:sldId id="323" r:id="rId3"/>
    <p:sldId id="314" r:id="rId4"/>
    <p:sldId id="294" r:id="rId5"/>
    <p:sldId id="285" r:id="rId6"/>
    <p:sldId id="281" r:id="rId7"/>
    <p:sldId id="287" r:id="rId8"/>
    <p:sldId id="303" r:id="rId9"/>
    <p:sldId id="304" r:id="rId10"/>
    <p:sldId id="305" r:id="rId11"/>
    <p:sldId id="306" r:id="rId12"/>
    <p:sldId id="309" r:id="rId13"/>
    <p:sldId id="302" r:id="rId14"/>
    <p:sldId id="295" r:id="rId15"/>
    <p:sldId id="299" r:id="rId16"/>
    <p:sldId id="315" r:id="rId17"/>
    <p:sldId id="316" r:id="rId18"/>
    <p:sldId id="317" r:id="rId19"/>
    <p:sldId id="288" r:id="rId20"/>
    <p:sldId id="319" r:id="rId21"/>
    <p:sldId id="311" r:id="rId22"/>
    <p:sldId id="320" r:id="rId23"/>
    <p:sldId id="312" r:id="rId24"/>
    <p:sldId id="321" r:id="rId25"/>
    <p:sldId id="313" r:id="rId26"/>
    <p:sldId id="300" r:id="rId27"/>
    <p:sldId id="286" r:id="rId28"/>
    <p:sldId id="291" r:id="rId29"/>
    <p:sldId id="318" r:id="rId30"/>
    <p:sldId id="322" r:id="rId31"/>
    <p:sldId id="292" r:id="rId32"/>
    <p:sldId id="324" r:id="rId33"/>
    <p:sldId id="301" r:id="rId34"/>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Comic Sans MS" pitchFamily="66" charset="0"/>
        <a:ea typeface="MS PGothic" pitchFamily="34" charset="-128"/>
        <a:cs typeface="+mn-cs"/>
      </a:defRPr>
    </a:lvl1pPr>
    <a:lvl2pPr marL="457200" algn="l" rtl="0" fontAlgn="base">
      <a:spcBef>
        <a:spcPct val="0"/>
      </a:spcBef>
      <a:spcAft>
        <a:spcPct val="0"/>
      </a:spcAft>
      <a:defRPr sz="3200" kern="1200">
        <a:solidFill>
          <a:schemeClr val="tx1"/>
        </a:solidFill>
        <a:latin typeface="Comic Sans MS" pitchFamily="66" charset="0"/>
        <a:ea typeface="MS PGothic" pitchFamily="34" charset="-128"/>
        <a:cs typeface="+mn-cs"/>
      </a:defRPr>
    </a:lvl2pPr>
    <a:lvl3pPr marL="914400" algn="l" rtl="0" fontAlgn="base">
      <a:spcBef>
        <a:spcPct val="0"/>
      </a:spcBef>
      <a:spcAft>
        <a:spcPct val="0"/>
      </a:spcAft>
      <a:defRPr sz="3200" kern="1200">
        <a:solidFill>
          <a:schemeClr val="tx1"/>
        </a:solidFill>
        <a:latin typeface="Comic Sans MS" pitchFamily="66" charset="0"/>
        <a:ea typeface="MS PGothic" pitchFamily="34" charset="-128"/>
        <a:cs typeface="+mn-cs"/>
      </a:defRPr>
    </a:lvl3pPr>
    <a:lvl4pPr marL="1371600" algn="l" rtl="0" fontAlgn="base">
      <a:spcBef>
        <a:spcPct val="0"/>
      </a:spcBef>
      <a:spcAft>
        <a:spcPct val="0"/>
      </a:spcAft>
      <a:defRPr sz="3200" kern="1200">
        <a:solidFill>
          <a:schemeClr val="tx1"/>
        </a:solidFill>
        <a:latin typeface="Comic Sans MS" pitchFamily="66" charset="0"/>
        <a:ea typeface="MS PGothic" pitchFamily="34" charset="-128"/>
        <a:cs typeface="+mn-cs"/>
      </a:defRPr>
    </a:lvl4pPr>
    <a:lvl5pPr marL="1828800" algn="l" rtl="0" fontAlgn="base">
      <a:spcBef>
        <a:spcPct val="0"/>
      </a:spcBef>
      <a:spcAft>
        <a:spcPct val="0"/>
      </a:spcAft>
      <a:defRPr sz="3200" kern="1200">
        <a:solidFill>
          <a:schemeClr val="tx1"/>
        </a:solidFill>
        <a:latin typeface="Comic Sans MS" pitchFamily="66" charset="0"/>
        <a:ea typeface="MS PGothic" pitchFamily="34" charset="-128"/>
        <a:cs typeface="+mn-cs"/>
      </a:defRPr>
    </a:lvl5pPr>
    <a:lvl6pPr marL="2286000" algn="l" defTabSz="914400" rtl="0" eaLnBrk="1" latinLnBrk="0" hangingPunct="1">
      <a:defRPr sz="3200" kern="1200">
        <a:solidFill>
          <a:schemeClr val="tx1"/>
        </a:solidFill>
        <a:latin typeface="Comic Sans MS" pitchFamily="66" charset="0"/>
        <a:ea typeface="MS PGothic" pitchFamily="34" charset="-128"/>
        <a:cs typeface="+mn-cs"/>
      </a:defRPr>
    </a:lvl6pPr>
    <a:lvl7pPr marL="2743200" algn="l" defTabSz="914400" rtl="0" eaLnBrk="1" latinLnBrk="0" hangingPunct="1">
      <a:defRPr sz="3200" kern="1200">
        <a:solidFill>
          <a:schemeClr val="tx1"/>
        </a:solidFill>
        <a:latin typeface="Comic Sans MS" pitchFamily="66" charset="0"/>
        <a:ea typeface="MS PGothic" pitchFamily="34" charset="-128"/>
        <a:cs typeface="+mn-cs"/>
      </a:defRPr>
    </a:lvl7pPr>
    <a:lvl8pPr marL="3200400" algn="l" defTabSz="914400" rtl="0" eaLnBrk="1" latinLnBrk="0" hangingPunct="1">
      <a:defRPr sz="3200" kern="1200">
        <a:solidFill>
          <a:schemeClr val="tx1"/>
        </a:solidFill>
        <a:latin typeface="Comic Sans MS" pitchFamily="66" charset="0"/>
        <a:ea typeface="MS PGothic" pitchFamily="34" charset="-128"/>
        <a:cs typeface="+mn-cs"/>
      </a:defRPr>
    </a:lvl8pPr>
    <a:lvl9pPr marL="3657600" algn="l" defTabSz="914400" rtl="0" eaLnBrk="1" latinLnBrk="0" hangingPunct="1">
      <a:defRPr sz="3200" kern="1200">
        <a:solidFill>
          <a:schemeClr val="tx1"/>
        </a:solidFill>
        <a:latin typeface="Comic Sans MS" pitchFamily="66"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5" d="100"/>
          <a:sy n="95" d="100"/>
        </p:scale>
        <p:origin x="-1200" y="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charset="0"/>
                <a:ea typeface="+mn-ea"/>
                <a:cs typeface="+mn-cs"/>
              </a:defRPr>
            </a:lvl1pPr>
          </a:lstStyle>
          <a:p>
            <a:pPr>
              <a:defRPr/>
            </a:pPr>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charset="0"/>
                <a:ea typeface="+mn-ea"/>
                <a:cs typeface="+mn-cs"/>
              </a:defRPr>
            </a:lvl1pPr>
          </a:lstStyle>
          <a:p>
            <a:pPr>
              <a:defRPr/>
            </a:pPr>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charset="0"/>
                <a:ea typeface="+mn-ea"/>
                <a:cs typeface="+mn-cs"/>
              </a:defRPr>
            </a:lvl1pPr>
          </a:lstStyle>
          <a:p>
            <a:pPr>
              <a:defRPr/>
            </a:pPr>
            <a:endParaRPr lang="en-US"/>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DDECA7C-D37F-44B1-8661-48F5063E9066}" type="slidenum">
              <a:rPr lang="en-US"/>
              <a:pPr/>
              <a:t>‹#›</a:t>
            </a:fld>
            <a:endParaRPr lang="en-US"/>
          </a:p>
        </p:txBody>
      </p:sp>
    </p:spTree>
    <p:extLst>
      <p:ext uri="{BB962C8B-B14F-4D97-AF65-F5344CB8AC3E}">
        <p14:creationId xmlns:p14="http://schemas.microsoft.com/office/powerpoint/2010/main" val="40456352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atin typeface="Comic Sans MS" charset="0"/>
                <a:ea typeface="+mn-ea"/>
                <a:cs typeface="+mn-cs"/>
              </a:defRPr>
            </a:lvl1pPr>
          </a:lstStyle>
          <a:p>
            <a:pPr>
              <a:defRPr/>
            </a:pPr>
            <a:endParaRPr lang="en-US"/>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atin typeface="Comic Sans MS"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charset="0"/>
                <a:ea typeface="+mn-ea"/>
                <a:cs typeface="+mn-cs"/>
              </a:defRPr>
            </a:lvl1pPr>
          </a:lstStyle>
          <a:p>
            <a:pPr>
              <a:defRPr/>
            </a:pPr>
            <a:endParaRPr 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08D6EC06-638B-4C4D-BE99-66F1B40F0DC1}" type="slidenum">
              <a:rPr lang="en-US"/>
              <a:pPr/>
              <a:t>‹#›</a:t>
            </a:fld>
            <a:endParaRPr lang="en-US"/>
          </a:p>
        </p:txBody>
      </p:sp>
    </p:spTree>
    <p:extLst>
      <p:ext uri="{BB962C8B-B14F-4D97-AF65-F5344CB8AC3E}">
        <p14:creationId xmlns:p14="http://schemas.microsoft.com/office/powerpoint/2010/main" val="1950616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1524000"/>
            <a:ext cx="7239000" cy="11430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914400" y="3581400"/>
            <a:ext cx="6400800" cy="1752600"/>
          </a:xfrm>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r>
              <a:rPr lang="en-US"/>
              <a:t>Gentry et al., 2011 </a:t>
            </a:r>
            <a:fld id="{44E85978-0BA4-4A5F-9F18-955C82586FFF}" type="slidenum">
              <a:rPr lang="en-US"/>
              <a:pPr/>
              <a:t>‹#›</a:t>
            </a:fld>
            <a:endParaRPr lang="en-US"/>
          </a:p>
        </p:txBody>
      </p:sp>
    </p:spTree>
    <p:extLst>
      <p:ext uri="{BB962C8B-B14F-4D97-AF65-F5344CB8AC3E}">
        <p14:creationId xmlns:p14="http://schemas.microsoft.com/office/powerpoint/2010/main" val="402342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r>
              <a:rPr lang="en-US"/>
              <a:t> Gentry et al., 2011 </a:t>
            </a:r>
            <a:fld id="{9F556236-CBF6-4453-83B0-8C990E6E1658}" type="slidenum">
              <a:rPr lang="en-US"/>
              <a:pPr/>
              <a:t>‹#›</a:t>
            </a:fld>
            <a:endParaRPr lang="en-US"/>
          </a:p>
        </p:txBody>
      </p:sp>
    </p:spTree>
    <p:extLst>
      <p:ext uri="{BB962C8B-B14F-4D97-AF65-F5344CB8AC3E}">
        <p14:creationId xmlns:p14="http://schemas.microsoft.com/office/powerpoint/2010/main" val="352110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 Gentry et al., 2011  </a:t>
            </a:r>
            <a:fld id="{07D68D3C-B101-4F2E-82B7-FE912206D320}" type="slidenum">
              <a:rPr lang="en-US"/>
              <a:pPr/>
              <a:t>‹#›</a:t>
            </a:fld>
            <a:endParaRPr lang="en-US"/>
          </a:p>
        </p:txBody>
      </p:sp>
    </p:spTree>
    <p:extLst>
      <p:ext uri="{BB962C8B-B14F-4D97-AF65-F5344CB8AC3E}">
        <p14:creationId xmlns:p14="http://schemas.microsoft.com/office/powerpoint/2010/main" val="300798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r>
              <a:rPr lang="en-US"/>
              <a:t> Gentry et al., 2011 </a:t>
            </a:r>
            <a:fld id="{9E3A38D4-125A-4783-982D-E6C6C6BEA450}" type="slidenum">
              <a:rPr lang="en-US"/>
              <a:pPr/>
              <a:t>‹#›</a:t>
            </a:fld>
            <a:endParaRPr lang="en-US"/>
          </a:p>
        </p:txBody>
      </p:sp>
    </p:spTree>
    <p:extLst>
      <p:ext uri="{BB962C8B-B14F-4D97-AF65-F5344CB8AC3E}">
        <p14:creationId xmlns:p14="http://schemas.microsoft.com/office/powerpoint/2010/main" val="338356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 Gentry et al., 2011  </a:t>
            </a:r>
            <a:fld id="{AFCA0121-DB30-4027-B87E-D9BBC0AFA1D1}" type="slidenum">
              <a:rPr lang="en-US"/>
              <a:pPr/>
              <a:t>‹#›</a:t>
            </a:fld>
            <a:endParaRPr lang="en-US"/>
          </a:p>
        </p:txBody>
      </p:sp>
    </p:spTree>
    <p:extLst>
      <p:ext uri="{BB962C8B-B14F-4D97-AF65-F5344CB8AC3E}">
        <p14:creationId xmlns:p14="http://schemas.microsoft.com/office/powerpoint/2010/main" val="377517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r>
              <a:rPr lang="en-US"/>
              <a:t> Gentry et al., 2011 </a:t>
            </a:r>
            <a:fld id="{5D6763ED-5C1D-4CB3-9B5C-7E6B777DE5CE}" type="slidenum">
              <a:rPr lang="en-US"/>
              <a:pPr/>
              <a:t>‹#›</a:t>
            </a:fld>
            <a:endParaRPr lang="en-US"/>
          </a:p>
        </p:txBody>
      </p:sp>
    </p:spTree>
    <p:extLst>
      <p:ext uri="{BB962C8B-B14F-4D97-AF65-F5344CB8AC3E}">
        <p14:creationId xmlns:p14="http://schemas.microsoft.com/office/powerpoint/2010/main" val="213345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r>
              <a:rPr lang="en-US"/>
              <a:t> Gentry et al., 2011 </a:t>
            </a:r>
            <a:fld id="{E29826D9-55AA-4BC1-9C17-F464B86A364A}" type="slidenum">
              <a:rPr lang="en-US"/>
              <a:pPr/>
              <a:t>‹#›</a:t>
            </a:fld>
            <a:endParaRPr lang="en-US"/>
          </a:p>
        </p:txBody>
      </p:sp>
    </p:spTree>
    <p:extLst>
      <p:ext uri="{BB962C8B-B14F-4D97-AF65-F5344CB8AC3E}">
        <p14:creationId xmlns:p14="http://schemas.microsoft.com/office/powerpoint/2010/main" val="160172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r>
              <a:rPr lang="en-US"/>
              <a:t> Gentry et al., 2011 </a:t>
            </a:r>
            <a:fld id="{0373BEE0-DEC3-429A-A44E-04C57CE00D26}" type="slidenum">
              <a:rPr lang="en-US"/>
              <a:pPr/>
              <a:t>‹#›</a:t>
            </a:fld>
            <a:endParaRPr lang="en-US"/>
          </a:p>
        </p:txBody>
      </p:sp>
    </p:spTree>
    <p:extLst>
      <p:ext uri="{BB962C8B-B14F-4D97-AF65-F5344CB8AC3E}">
        <p14:creationId xmlns:p14="http://schemas.microsoft.com/office/powerpoint/2010/main" val="60772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r>
              <a:rPr lang="en-US"/>
              <a:t>Gentry et al., 2011 </a:t>
            </a:r>
            <a:fld id="{8E1DA58C-EE21-4B40-B676-F217D6E8FAF3}" type="slidenum">
              <a:rPr lang="en-US"/>
              <a:pPr/>
              <a:t>‹#›</a:t>
            </a:fld>
            <a:endParaRPr lang="en-US"/>
          </a:p>
        </p:txBody>
      </p:sp>
    </p:spTree>
    <p:extLst>
      <p:ext uri="{BB962C8B-B14F-4D97-AF65-F5344CB8AC3E}">
        <p14:creationId xmlns:p14="http://schemas.microsoft.com/office/powerpoint/2010/main" val="314992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r>
              <a:rPr lang="en-US"/>
              <a:t> Gentry et al., 2011 </a:t>
            </a:r>
            <a:fld id="{609CB668-456F-4565-9FE2-2F23828D6FF3}" type="slidenum">
              <a:rPr lang="en-US"/>
              <a:pPr/>
              <a:t>‹#›</a:t>
            </a:fld>
            <a:endParaRPr lang="en-US"/>
          </a:p>
        </p:txBody>
      </p:sp>
    </p:spTree>
    <p:extLst>
      <p:ext uri="{BB962C8B-B14F-4D97-AF65-F5344CB8AC3E}">
        <p14:creationId xmlns:p14="http://schemas.microsoft.com/office/powerpoint/2010/main" val="886442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 Gentry et al., 2011     </a:t>
            </a:r>
            <a:fld id="{338137D4-4B79-4272-AE50-40008E5CF143}" type="slidenum">
              <a:rPr lang="en-US"/>
              <a:pPr/>
              <a:t>‹#›</a:t>
            </a:fld>
            <a:endParaRPr lang="en-US"/>
          </a:p>
        </p:txBody>
      </p:sp>
    </p:spTree>
    <p:extLst>
      <p:ext uri="{BB962C8B-B14F-4D97-AF65-F5344CB8AC3E}">
        <p14:creationId xmlns:p14="http://schemas.microsoft.com/office/powerpoint/2010/main" val="184446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r>
              <a:rPr lang="en-US"/>
              <a:t> Gentry et al., 2011 </a:t>
            </a:r>
            <a:fld id="{18A6BBCD-308C-4EB4-89A5-CAF6050789C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2" r:id="rId2"/>
    <p:sldLayoutId id="2147483739" r:id="rId3"/>
    <p:sldLayoutId id="2147483733" r:id="rId4"/>
    <p:sldLayoutId id="2147483734" r:id="rId5"/>
    <p:sldLayoutId id="2147483735" r:id="rId6"/>
    <p:sldLayoutId id="2147483740" r:id="rId7"/>
    <p:sldLayoutId id="2147483736" r:id="rId8"/>
    <p:sldLayoutId id="2147483741" r:id="rId9"/>
    <p:sldLayoutId id="2147483737" r:id="rId10"/>
    <p:sldLayoutId id="2147483742" r:id="rId11"/>
  </p:sldLayoutIdLst>
  <p:hf hdr="0" ftr="0" dt="0"/>
  <p:txStyles>
    <p:titleStyle>
      <a:lvl1pPr algn="ctr" rtl="0" eaLnBrk="0" fontAlgn="base" hangingPunct="0">
        <a:spcBef>
          <a:spcPct val="0"/>
        </a:spcBef>
        <a:spcAft>
          <a:spcPct val="0"/>
        </a:spcAft>
        <a:defRPr sz="4400" i="1">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i="1">
          <a:solidFill>
            <a:schemeClr val="tx2"/>
          </a:solidFill>
          <a:latin typeface="Times New Roman" charset="0"/>
          <a:ea typeface="MS PGothic" pitchFamily="34" charset="-128"/>
          <a:cs typeface="ＭＳ Ｐゴシック" charset="-128"/>
        </a:defRPr>
      </a:lvl2pPr>
      <a:lvl3pPr algn="ctr" rtl="0" eaLnBrk="0" fontAlgn="base" hangingPunct="0">
        <a:spcBef>
          <a:spcPct val="0"/>
        </a:spcBef>
        <a:spcAft>
          <a:spcPct val="0"/>
        </a:spcAft>
        <a:defRPr sz="4400" i="1">
          <a:solidFill>
            <a:schemeClr val="tx2"/>
          </a:solidFill>
          <a:latin typeface="Times New Roman" charset="0"/>
          <a:ea typeface="MS PGothic" pitchFamily="34" charset="-128"/>
          <a:cs typeface="ＭＳ Ｐゴシック" charset="-128"/>
        </a:defRPr>
      </a:lvl3pPr>
      <a:lvl4pPr algn="ctr" rtl="0" eaLnBrk="0" fontAlgn="base" hangingPunct="0">
        <a:spcBef>
          <a:spcPct val="0"/>
        </a:spcBef>
        <a:spcAft>
          <a:spcPct val="0"/>
        </a:spcAft>
        <a:defRPr sz="4400" i="1">
          <a:solidFill>
            <a:schemeClr val="tx2"/>
          </a:solidFill>
          <a:latin typeface="Times New Roman" charset="0"/>
          <a:ea typeface="MS PGothic" pitchFamily="34" charset="-128"/>
          <a:cs typeface="ＭＳ Ｐゴシック" charset="-128"/>
        </a:defRPr>
      </a:lvl4pPr>
      <a:lvl5pPr algn="ctr" rtl="0" eaLnBrk="0" fontAlgn="base" hangingPunct="0">
        <a:spcBef>
          <a:spcPct val="0"/>
        </a:spcBef>
        <a:spcAft>
          <a:spcPct val="0"/>
        </a:spcAft>
        <a:defRPr sz="4400" i="1">
          <a:solidFill>
            <a:schemeClr val="tx2"/>
          </a:solidFill>
          <a:latin typeface="Times New Roman" charset="0"/>
          <a:ea typeface="MS PGothic" pitchFamily="34" charset="-128"/>
          <a:cs typeface="ＭＳ Ｐゴシック" charset="-128"/>
        </a:defRPr>
      </a:lvl5pPr>
      <a:lvl6pPr marL="457200" algn="ctr" rtl="0" fontAlgn="base">
        <a:spcBef>
          <a:spcPct val="0"/>
        </a:spcBef>
        <a:spcAft>
          <a:spcPct val="0"/>
        </a:spcAft>
        <a:defRPr sz="4400" i="1">
          <a:solidFill>
            <a:schemeClr val="tx2"/>
          </a:solidFill>
          <a:latin typeface="Times New Roman" charset="0"/>
        </a:defRPr>
      </a:lvl6pPr>
      <a:lvl7pPr marL="914400" algn="ctr" rtl="0" fontAlgn="base">
        <a:spcBef>
          <a:spcPct val="0"/>
        </a:spcBef>
        <a:spcAft>
          <a:spcPct val="0"/>
        </a:spcAft>
        <a:defRPr sz="4400" i="1">
          <a:solidFill>
            <a:schemeClr val="tx2"/>
          </a:solidFill>
          <a:latin typeface="Times New Roman" charset="0"/>
        </a:defRPr>
      </a:lvl7pPr>
      <a:lvl8pPr marL="1371600" algn="ctr" rtl="0" fontAlgn="base">
        <a:spcBef>
          <a:spcPct val="0"/>
        </a:spcBef>
        <a:spcAft>
          <a:spcPct val="0"/>
        </a:spcAft>
        <a:defRPr sz="4400" i="1">
          <a:solidFill>
            <a:schemeClr val="tx2"/>
          </a:solidFill>
          <a:latin typeface="Times New Roman" charset="0"/>
        </a:defRPr>
      </a:lvl8pPr>
      <a:lvl9pPr marL="1828800" algn="ct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3366FF"/>
        </a:buClr>
        <a:buSzPct val="100000"/>
        <a:buFont typeface="Wingdings" pitchFamily="2" charset="2"/>
        <a:buChar char="v"/>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3366FF"/>
        </a:buClr>
        <a:buSzPct val="100000"/>
        <a:buFont typeface="Wingdings" pitchFamily="2" charset="2"/>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3366FF"/>
        </a:buClr>
        <a:buSzPct val="100000"/>
        <a:buFont typeface="Wingdings" pitchFamily="2" charset="2"/>
        <a:buChar char="ü"/>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3366FF"/>
        </a:buClr>
        <a:buSzPct val="100000"/>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3366FF"/>
        </a:buClr>
        <a:buSzPct val="100000"/>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SzPct val="65000"/>
        <a:buChar char="•"/>
        <a:defRPr sz="2000">
          <a:solidFill>
            <a:schemeClr val="tx1"/>
          </a:solidFill>
          <a:latin typeface="+mn-lt"/>
          <a:ea typeface="ＭＳ Ｐゴシック" charset="-128"/>
        </a:defRPr>
      </a:lvl6pPr>
      <a:lvl7pPr marL="2971800" indent="-228600" algn="l" rtl="0" fontAlgn="base">
        <a:spcBef>
          <a:spcPct val="20000"/>
        </a:spcBef>
        <a:spcAft>
          <a:spcPct val="0"/>
        </a:spcAft>
        <a:buSzPct val="65000"/>
        <a:buChar char="•"/>
        <a:defRPr sz="2000">
          <a:solidFill>
            <a:schemeClr val="tx1"/>
          </a:solidFill>
          <a:latin typeface="+mn-lt"/>
          <a:ea typeface="ＭＳ Ｐゴシック" charset="-128"/>
        </a:defRPr>
      </a:lvl7pPr>
      <a:lvl8pPr marL="3429000" indent="-228600" algn="l" rtl="0" fontAlgn="base">
        <a:spcBef>
          <a:spcPct val="20000"/>
        </a:spcBef>
        <a:spcAft>
          <a:spcPct val="0"/>
        </a:spcAft>
        <a:buSzPct val="65000"/>
        <a:buChar char="•"/>
        <a:defRPr sz="2000">
          <a:solidFill>
            <a:schemeClr val="tx1"/>
          </a:solidFill>
          <a:latin typeface="+mn-lt"/>
          <a:ea typeface="ＭＳ Ｐゴシック" charset="-128"/>
        </a:defRPr>
      </a:lvl8pPr>
      <a:lvl9pPr marL="3886200" indent="-228600" algn="l" rtl="0" fontAlgn="base">
        <a:spcBef>
          <a:spcPct val="20000"/>
        </a:spcBef>
        <a:spcAft>
          <a:spcPct val="0"/>
        </a:spcAft>
        <a:buSzPct val="65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nces.ed.gov/pubs2008/2008084.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hoagiesgifted.org" TargetMode="External"/><Relationship Id="rId2" Type="http://schemas.openxmlformats.org/officeDocument/2006/relationships/hyperlink" Target="http://www.gifted.uconn.edu/SEMR/index.html" TargetMode="External"/><Relationship Id="rId1" Type="http://schemas.openxmlformats.org/officeDocument/2006/relationships/slideLayout" Target="../slideLayouts/slideLayout2.xml"/><Relationship Id="rId6" Type="http://schemas.openxmlformats.org/officeDocument/2006/relationships/hyperlink" Target="http://ceep.indiana.edu/mindthegap/" TargetMode="External"/><Relationship Id="rId5" Type="http://schemas.openxmlformats.org/officeDocument/2006/relationships/hyperlink" Target="http://www.aeragifted.net" TargetMode="External"/><Relationship Id="rId4" Type="http://schemas.openxmlformats.org/officeDocument/2006/relationships/hyperlink" Target="http://www.nagc.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nces.ed.gov/nationsreportcard/pubs/studies/2010463.asp" TargetMode="External"/><Relationship Id="rId2" Type="http://schemas.openxmlformats.org/officeDocument/2006/relationships/hyperlink" Target="http://nces.ed.gov/nationsreportcard/pubs/studies/2010462.asp" TargetMode="External"/><Relationship Id="rId1" Type="http://schemas.openxmlformats.org/officeDocument/2006/relationships/slideLayout" Target="../slideLayouts/slideLayout2.xml"/><Relationship Id="rId5" Type="http://schemas.openxmlformats.org/officeDocument/2006/relationships/hyperlink" Target="http://www.nationdeceived.org" TargetMode="External"/><Relationship Id="rId4" Type="http://schemas.openxmlformats.org/officeDocument/2006/relationships/hyperlink" Target="http://www.civicenterprises.net/pdfs/jkc.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0" y="609600"/>
            <a:ext cx="8763000" cy="3352800"/>
          </a:xfrm>
        </p:spPr>
        <p:txBody>
          <a:bodyPr/>
          <a:lstStyle/>
          <a:p>
            <a:pPr eaLnBrk="1" hangingPunct="1"/>
            <a:r>
              <a:rPr lang="en-US" sz="3200" i="0" smtClean="0">
                <a:latin typeface="Comic Sans MS" pitchFamily="66" charset="0"/>
              </a:rPr>
              <a:t/>
            </a:r>
            <a:br>
              <a:rPr lang="en-US" sz="3200" i="0" smtClean="0">
                <a:latin typeface="Comic Sans MS" pitchFamily="66" charset="0"/>
              </a:rPr>
            </a:br>
            <a:r>
              <a:rPr lang="en-US" sz="3200" b="1" i="0" smtClean="0"/>
              <a:t>Putting the Development of Talents Among Native American Youth on the National Agenda: Future Directions for Research, Partnerships and Practices</a:t>
            </a:r>
            <a:r>
              <a:rPr lang="en-US" sz="3200" i="0" smtClean="0">
                <a:latin typeface="Comic Sans MS" pitchFamily="66" charset="0"/>
              </a:rPr>
              <a:t/>
            </a:r>
            <a:br>
              <a:rPr lang="en-US" sz="3200" i="0" smtClean="0">
                <a:latin typeface="Comic Sans MS" pitchFamily="66" charset="0"/>
              </a:rPr>
            </a:br>
            <a:r>
              <a:rPr lang="en-US" sz="3200" i="0" smtClean="0">
                <a:latin typeface="Comic Sans MS" pitchFamily="66" charset="0"/>
              </a:rPr>
              <a:t/>
            </a:r>
            <a:br>
              <a:rPr lang="en-US" sz="3200" i="0" smtClean="0">
                <a:latin typeface="Comic Sans MS" pitchFamily="66" charset="0"/>
              </a:rPr>
            </a:br>
            <a:r>
              <a:rPr lang="en-US" sz="3200" i="0" smtClean="0">
                <a:latin typeface="Comic Sans MS" pitchFamily="66" charset="0"/>
              </a:rPr>
              <a:t> </a:t>
            </a:r>
            <a:endParaRPr lang="en-US" sz="2800" i="0" smtClean="0">
              <a:latin typeface="Comic Sans MS" pitchFamily="66" charset="0"/>
            </a:endParaRPr>
          </a:p>
        </p:txBody>
      </p:sp>
      <p:sp>
        <p:nvSpPr>
          <p:cNvPr id="15362" name="Rectangle 3"/>
          <p:cNvSpPr>
            <a:spLocks noGrp="1" noChangeArrowheads="1"/>
          </p:cNvSpPr>
          <p:nvPr>
            <p:ph type="subTitle" idx="1"/>
          </p:nvPr>
        </p:nvSpPr>
        <p:spPr>
          <a:xfrm>
            <a:off x="228600" y="3657600"/>
            <a:ext cx="8686800" cy="1600200"/>
          </a:xfrm>
        </p:spPr>
        <p:txBody>
          <a:bodyPr/>
          <a:lstStyle/>
          <a:p>
            <a:pPr eaLnBrk="1" hangingPunct="1">
              <a:buFont typeface="Wingdings" pitchFamily="2" charset="2"/>
              <a:buNone/>
            </a:pPr>
            <a:r>
              <a:rPr lang="en-US" sz="2800" b="1" dirty="0" smtClean="0"/>
              <a:t>Marcia Gentry, Ph.D. &amp; Jennifer Richardson, Ph.D. </a:t>
            </a:r>
          </a:p>
          <a:p>
            <a:pPr eaLnBrk="1" hangingPunct="1">
              <a:buFont typeface="Wingdings" pitchFamily="2" charset="2"/>
              <a:buNone/>
            </a:pPr>
            <a:r>
              <a:rPr lang="en-US" sz="2800" b="1" dirty="0" smtClean="0"/>
              <a:t>Matt Fugate, </a:t>
            </a:r>
            <a:r>
              <a:rPr lang="en-US" sz="2800" b="1" dirty="0" err="1" smtClean="0"/>
              <a:t>Enyi</a:t>
            </a:r>
            <a:r>
              <a:rPr lang="en-US" sz="2800" b="1" dirty="0" smtClean="0"/>
              <a:t> Jen, &amp; </a:t>
            </a:r>
            <a:r>
              <a:rPr lang="en-US" sz="2800" b="1" dirty="0" err="1" smtClean="0"/>
              <a:t>Jiaxi</a:t>
            </a:r>
            <a:r>
              <a:rPr lang="en-US" sz="2800" b="1" dirty="0" smtClean="0"/>
              <a:t> Wu, Doctoral Students</a:t>
            </a:r>
          </a:p>
          <a:p>
            <a:pPr eaLnBrk="1" hangingPunct="1">
              <a:buFont typeface="Wingdings" pitchFamily="2" charset="2"/>
              <a:buNone/>
            </a:pPr>
            <a:r>
              <a:rPr lang="en-US" sz="2800" b="1" dirty="0" smtClean="0"/>
              <a:t>Stacey </a:t>
            </a:r>
            <a:r>
              <a:rPr lang="en-US" sz="2800" b="1" dirty="0" err="1" smtClean="0"/>
              <a:t>Folyer</a:t>
            </a:r>
            <a:r>
              <a:rPr lang="en-US" sz="2800" b="1" dirty="0" smtClean="0"/>
              <a:t>, GERI Administrative Assistant</a:t>
            </a:r>
          </a:p>
          <a:p>
            <a:pPr eaLnBrk="1" hangingPunct="1">
              <a:buFont typeface="Wingdings" pitchFamily="2" charset="2"/>
              <a:buNone/>
            </a:pPr>
            <a:r>
              <a:rPr lang="en-US" sz="2800" b="1" dirty="0" smtClean="0"/>
              <a:t>William Byers, M.Ed., Retired Educator</a:t>
            </a:r>
          </a:p>
          <a:p>
            <a:pPr eaLnBrk="1" hangingPunct="1">
              <a:buFont typeface="Wingdings" pitchFamily="2" charset="2"/>
              <a:buNone/>
            </a:pPr>
            <a:r>
              <a:rPr lang="en-US" sz="2800" b="1" dirty="0" smtClean="0"/>
              <a:t>Purdue University</a:t>
            </a:r>
          </a:p>
          <a:p>
            <a:pPr eaLnBrk="1" hangingPunct="1">
              <a:buFont typeface="Wingdings" pitchFamily="2" charset="2"/>
              <a:buNone/>
            </a:pPr>
            <a:r>
              <a:rPr lang="en-US" sz="2800" u="sng" dirty="0" err="1" smtClean="0">
                <a:solidFill>
                  <a:srgbClr val="0000FF"/>
                </a:solidFill>
              </a:rPr>
              <a:t>mgentry@purdue.edu</a:t>
            </a:r>
            <a:endParaRPr lang="en-US" sz="2800" u="sng" dirty="0" smtClean="0">
              <a:solidFill>
                <a:srgbClr val="0000FF"/>
              </a:solidFill>
            </a:endParaRPr>
          </a:p>
          <a:p>
            <a:pPr eaLnBrk="1" hangingPunct="1">
              <a:buFont typeface="Wingdings" pitchFamily="2" charset="2"/>
              <a:buNone/>
            </a:pPr>
            <a:endParaRPr lang="en-US" sz="2000" dirty="0" smtClean="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endParaRPr lang="en-US" smtClean="0"/>
          </a:p>
        </p:txBody>
      </p:sp>
      <p:pic>
        <p:nvPicPr>
          <p:cNvPr id="37890" name="Content Placeholder 4" descr="indian.8.mathproficiency.tiff"/>
          <p:cNvPicPr>
            <a:picLocks noGrp="1" noChangeAspect="1"/>
          </p:cNvPicPr>
          <p:nvPr>
            <p:ph idx="1"/>
          </p:nvPr>
        </p:nvPicPr>
        <p:blipFill>
          <a:blip r:embed="rId2">
            <a:extLst>
              <a:ext uri="{28A0092B-C50C-407E-A947-70E740481C1C}">
                <a14:useLocalDpi xmlns:a14="http://schemas.microsoft.com/office/drawing/2010/main" val="0"/>
              </a:ext>
            </a:extLst>
          </a:blip>
          <a:srcRect l="2473" r="2473"/>
          <a:stretch>
            <a:fillRect/>
          </a:stretch>
        </p:blipFill>
        <p:spPr>
          <a:xfrm>
            <a:off x="0" y="609600"/>
            <a:ext cx="9144000" cy="5486400"/>
          </a:xfrm>
        </p:spPr>
      </p:pic>
      <p:sp>
        <p:nvSpPr>
          <p:cNvPr id="3789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13223312-CC6B-4D38-8D5F-61D18D58B794}" type="slidenum">
              <a:rPr lang="en-US" sz="1400">
                <a:latin typeface="Times New Roman" pitchFamily="18" charset="0"/>
              </a:rPr>
              <a:pPr eaLnBrk="1" hangingPunct="1"/>
              <a:t>10</a:t>
            </a:fld>
            <a:endParaRPr lang="en-US" sz="140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endParaRPr lang="en-US" smtClean="0"/>
          </a:p>
        </p:txBody>
      </p:sp>
      <p:pic>
        <p:nvPicPr>
          <p:cNvPr id="38914" name="Content Placeholder 4" descr="indian.8.proficiency.tiff"/>
          <p:cNvPicPr>
            <a:picLocks noGrp="1" noChangeAspect="1"/>
          </p:cNvPicPr>
          <p:nvPr>
            <p:ph idx="1"/>
          </p:nvPr>
        </p:nvPicPr>
        <p:blipFill>
          <a:blip r:embed="rId2">
            <a:extLst>
              <a:ext uri="{28A0092B-C50C-407E-A947-70E740481C1C}">
                <a14:useLocalDpi xmlns:a14="http://schemas.microsoft.com/office/drawing/2010/main" val="0"/>
              </a:ext>
            </a:extLst>
          </a:blip>
          <a:srcRect l="3880" r="3880"/>
          <a:stretch>
            <a:fillRect/>
          </a:stretch>
        </p:blipFill>
        <p:spPr>
          <a:xfrm>
            <a:off x="0" y="609600"/>
            <a:ext cx="9144000" cy="5562600"/>
          </a:xfrm>
        </p:spPr>
      </p:pic>
      <p:sp>
        <p:nvSpPr>
          <p:cNvPr id="3891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B9FFFC07-02FB-47C0-A2B3-8D2F19EC0F76}" type="slidenum">
              <a:rPr lang="en-US" sz="1400">
                <a:latin typeface="Times New Roman" pitchFamily="18" charset="0"/>
              </a:rPr>
              <a:pPr eaLnBrk="1" hangingPunct="1"/>
              <a:t>11</a:t>
            </a:fld>
            <a:endParaRPr lang="en-US" sz="1400">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endParaRPr lang="en-US" smtClean="0"/>
          </a:p>
        </p:txBody>
      </p:sp>
      <p:pic>
        <p:nvPicPr>
          <p:cNvPr id="39938" name="Content Placeholder 4" descr="indian.proficiencies.tiff"/>
          <p:cNvPicPr>
            <a:picLocks noGrp="1" noChangeAspect="1"/>
          </p:cNvPicPr>
          <p:nvPr>
            <p:ph idx="1"/>
          </p:nvPr>
        </p:nvPicPr>
        <p:blipFill>
          <a:blip r:embed="rId2">
            <a:extLst>
              <a:ext uri="{28A0092B-C50C-407E-A947-70E740481C1C}">
                <a14:useLocalDpi xmlns:a14="http://schemas.microsoft.com/office/drawing/2010/main" val="0"/>
              </a:ext>
            </a:extLst>
          </a:blip>
          <a:srcRect l="4466" r="4466"/>
          <a:stretch>
            <a:fillRect/>
          </a:stretch>
        </p:blipFill>
        <p:spPr>
          <a:xfrm>
            <a:off x="0" y="609600"/>
            <a:ext cx="9144000" cy="5562600"/>
          </a:xfrm>
        </p:spPr>
      </p:pic>
      <p:sp>
        <p:nvSpPr>
          <p:cNvPr id="3993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F3269A5D-19C7-4332-8803-7769DC44165B}" type="slidenum">
              <a:rPr lang="en-US" sz="1400">
                <a:latin typeface="Times New Roman" pitchFamily="18" charset="0"/>
              </a:rPr>
              <a:pPr eaLnBrk="1" hangingPunct="1"/>
              <a:t>12</a:t>
            </a:fld>
            <a:endParaRPr lang="en-US" sz="1400">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228600"/>
            <a:ext cx="9144000" cy="1524000"/>
          </a:xfrm>
        </p:spPr>
        <p:txBody>
          <a:bodyPr/>
          <a:lstStyle/>
          <a:p>
            <a:r>
              <a:rPr lang="en-US" sz="3600" smtClean="0"/>
              <a:t>Comprehensive Continuum of Gifted Education and Talent Development Services</a:t>
            </a:r>
          </a:p>
        </p:txBody>
      </p:sp>
      <p:sp>
        <p:nvSpPr>
          <p:cNvPr id="20482" name="Content Placeholder 2"/>
          <p:cNvSpPr>
            <a:spLocks noGrp="1"/>
          </p:cNvSpPr>
          <p:nvPr>
            <p:ph idx="1"/>
          </p:nvPr>
        </p:nvSpPr>
        <p:spPr/>
        <p:txBody>
          <a:bodyPr/>
          <a:lstStyle/>
          <a:p>
            <a:r>
              <a:rPr lang="en-US" dirty="0" smtClean="0"/>
              <a:t>Who are these children and how do we find them?</a:t>
            </a:r>
          </a:p>
          <a:p>
            <a:pPr lvl="1"/>
            <a:r>
              <a:rPr lang="en-US" dirty="0" smtClean="0"/>
              <a:t>Will HOPE Scale help?</a:t>
            </a:r>
          </a:p>
          <a:p>
            <a:pPr lvl="1"/>
            <a:r>
              <a:rPr lang="en-US" dirty="0" smtClean="0"/>
              <a:t>More is better (services, identification, areas of focus, efforts)</a:t>
            </a:r>
          </a:p>
          <a:p>
            <a:r>
              <a:rPr lang="en-US" dirty="0" smtClean="0"/>
              <a:t>Strength-based is essential</a:t>
            </a:r>
          </a:p>
          <a:p>
            <a:r>
              <a:rPr lang="en-US" dirty="0" smtClean="0"/>
              <a:t>General (GFAC) and GCT Services</a:t>
            </a:r>
          </a:p>
        </p:txBody>
      </p:sp>
      <p:sp>
        <p:nvSpPr>
          <p:cNvPr id="2048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9D23E99C-4695-49FB-A881-3A754B14D99D}" type="slidenum">
              <a:rPr lang="en-US" sz="1400">
                <a:latin typeface="Times New Roman" pitchFamily="18" charset="0"/>
              </a:rPr>
              <a:pPr eaLnBrk="1" hangingPunct="1"/>
              <a:t>13</a:t>
            </a:fld>
            <a:endParaRPr lang="en-US" sz="1400">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Setting an Agenda</a:t>
            </a:r>
          </a:p>
        </p:txBody>
      </p:sp>
      <p:sp>
        <p:nvSpPr>
          <p:cNvPr id="21506" name="Content Placeholder 2"/>
          <p:cNvSpPr>
            <a:spLocks noGrp="1"/>
          </p:cNvSpPr>
          <p:nvPr>
            <p:ph idx="1"/>
          </p:nvPr>
        </p:nvSpPr>
        <p:spPr>
          <a:xfrm>
            <a:off x="381000" y="1828800"/>
            <a:ext cx="8534400" cy="4267200"/>
          </a:xfrm>
        </p:spPr>
        <p:txBody>
          <a:bodyPr/>
          <a:lstStyle/>
          <a:p>
            <a:r>
              <a:rPr lang="en-US" dirty="0" smtClean="0"/>
              <a:t>AERA SIG: Research on Giftedness, Creativity and Talent (priority)</a:t>
            </a:r>
          </a:p>
          <a:p>
            <a:pPr lvl="1"/>
            <a:r>
              <a:rPr lang="en-US" dirty="0" smtClean="0"/>
              <a:t>Opportunity to set agenda</a:t>
            </a:r>
            <a:r>
              <a:rPr lang="en-US" dirty="0"/>
              <a:t> </a:t>
            </a:r>
            <a:r>
              <a:rPr lang="en-US" dirty="0" smtClean="0"/>
              <a:t>and collaborate</a:t>
            </a:r>
          </a:p>
          <a:p>
            <a:pPr lvl="1"/>
            <a:r>
              <a:rPr lang="en-US" dirty="0" smtClean="0"/>
              <a:t>Refine and update language and assumptions</a:t>
            </a:r>
          </a:p>
          <a:p>
            <a:pPr lvl="1"/>
            <a:r>
              <a:rPr lang="en-US" dirty="0" smtClean="0"/>
              <a:t>Leverage resources and knowledge</a:t>
            </a:r>
          </a:p>
          <a:p>
            <a:pPr lvl="1"/>
            <a:r>
              <a:rPr lang="en-US" dirty="0" smtClean="0"/>
              <a:t>Develop services</a:t>
            </a:r>
          </a:p>
          <a:p>
            <a:pPr lvl="1"/>
            <a:r>
              <a:rPr lang="en-US" dirty="0" smtClean="0"/>
              <a:t>Create a research agenda that affects practices and services in an important way</a:t>
            </a:r>
          </a:p>
        </p:txBody>
      </p:sp>
      <p:sp>
        <p:nvSpPr>
          <p:cNvPr id="2150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94B3DD0F-3A57-4293-AA57-3CE2770F854A}" type="slidenum">
              <a:rPr lang="en-US" sz="1400">
                <a:latin typeface="Times New Roman" pitchFamily="18" charset="0"/>
              </a:rPr>
              <a:pPr eaLnBrk="1" hangingPunct="1"/>
              <a:t>14</a:t>
            </a:fld>
            <a:endParaRPr lang="en-US" sz="1400">
              <a:latin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1"/>
          <p:cNvSpPr>
            <a:spLocks noGrp="1"/>
          </p:cNvSpPr>
          <p:nvPr>
            <p:ph type="title"/>
          </p:nvPr>
        </p:nvSpPr>
        <p:spPr/>
        <p:txBody>
          <a:bodyPr/>
          <a:lstStyle/>
          <a:p>
            <a:r>
              <a:rPr lang="en-US" sz="4000" dirty="0" smtClean="0"/>
              <a:t>Considerations: </a:t>
            </a:r>
            <a:br>
              <a:rPr lang="en-US" sz="4000" dirty="0" smtClean="0"/>
            </a:br>
            <a:r>
              <a:rPr lang="en-US" sz="4000" dirty="0" smtClean="0"/>
              <a:t>Reading and Analysis of </a:t>
            </a:r>
            <a:br>
              <a:rPr lang="en-US" sz="4000" dirty="0" smtClean="0"/>
            </a:br>
            <a:r>
              <a:rPr lang="en-US" sz="4000" dirty="0" smtClean="0"/>
              <a:t>Non-fiction framework (RAN)</a:t>
            </a:r>
            <a:r>
              <a:rPr lang="en-US" dirty="0" smtClean="0"/>
              <a:t/>
            </a:r>
            <a:br>
              <a:rPr lang="en-US" dirty="0" smtClean="0"/>
            </a:br>
            <a:endParaRPr lang="en-US" dirty="0" smtClean="0">
              <a:solidFill>
                <a:srgbClr val="00FFFF"/>
              </a:solidFill>
            </a:endParaRPr>
          </a:p>
        </p:txBody>
      </p:sp>
      <p:sp>
        <p:nvSpPr>
          <p:cNvPr id="22530" name="Content Placeholder 12"/>
          <p:cNvSpPr>
            <a:spLocks noGrp="1"/>
          </p:cNvSpPr>
          <p:nvPr>
            <p:ph idx="1"/>
          </p:nvPr>
        </p:nvSpPr>
        <p:spPr/>
        <p:txBody>
          <a:bodyPr/>
          <a:lstStyle/>
          <a:p>
            <a:r>
              <a:rPr lang="en-US" dirty="0"/>
              <a:t>A</a:t>
            </a:r>
            <a:r>
              <a:rPr lang="en-US" dirty="0" smtClean="0"/>
              <a:t> modification of the traditional KWL chart developed by Tony Stead (</a:t>
            </a:r>
            <a:r>
              <a:rPr lang="en-US" sz="2800" i="1" dirty="0" smtClean="0"/>
              <a:t>Reality Checks: Teaching Reading Comprehension with Non-fiction, </a:t>
            </a:r>
            <a:r>
              <a:rPr lang="en-US" sz="2800" dirty="0" smtClean="0"/>
              <a:t>2006</a:t>
            </a:r>
            <a:r>
              <a:rPr lang="en-US" dirty="0" smtClean="0"/>
              <a:t>). </a:t>
            </a:r>
          </a:p>
          <a:p>
            <a:r>
              <a:rPr lang="en-US" dirty="0" smtClean="0"/>
              <a:t>KWL charts are limiting:</a:t>
            </a:r>
          </a:p>
          <a:p>
            <a:pPr lvl="1"/>
            <a:r>
              <a:rPr lang="en-US" dirty="0" smtClean="0"/>
              <a:t>They do not sufficiently support the research process</a:t>
            </a:r>
          </a:p>
          <a:p>
            <a:pPr lvl="1"/>
            <a:r>
              <a:rPr lang="en-US" dirty="0" smtClean="0"/>
              <a:t>The do not take into account misinformation</a:t>
            </a:r>
            <a:r>
              <a:rPr lang="en-US" dirty="0" smtClean="0">
                <a:solidFill>
                  <a:schemeClr val="tx2"/>
                </a:solidFill>
              </a:rPr>
              <a:t>  </a:t>
            </a:r>
          </a:p>
          <a:p>
            <a:endParaRPr lang="en-US" dirty="0" smtClean="0"/>
          </a:p>
        </p:txBody>
      </p:sp>
      <p:sp>
        <p:nvSpPr>
          <p:cNvPr id="225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F32A6917-B2AA-4568-BC91-3057FC5494F2}" type="slidenum">
              <a:rPr lang="en-US" sz="1400">
                <a:latin typeface="Times New Roman" pitchFamily="18" charset="0"/>
              </a:rPr>
              <a:pPr eaLnBrk="1" hangingPunct="1"/>
              <a:t>15</a:t>
            </a:fld>
            <a:endParaRPr lang="en-US" sz="140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3" name="Content Placeholder 2"/>
          <p:cNvSpPr>
            <a:spLocks noGrp="1"/>
          </p:cNvSpPr>
          <p:nvPr>
            <p:ph idx="1"/>
          </p:nvPr>
        </p:nvSpPr>
        <p:spPr/>
        <p:txBody>
          <a:bodyPr/>
          <a:lstStyle/>
          <a:p>
            <a:r>
              <a:rPr lang="en-US" dirty="0" smtClean="0"/>
              <a:t>What we think we know</a:t>
            </a:r>
          </a:p>
          <a:p>
            <a:pPr lvl="1"/>
            <a:r>
              <a:rPr lang="en-US" dirty="0" smtClean="0"/>
              <a:t>Assumptions that are believed to be true</a:t>
            </a:r>
          </a:p>
          <a:p>
            <a:r>
              <a:rPr lang="en-US" dirty="0" smtClean="0"/>
              <a:t>Yes, we were right!</a:t>
            </a:r>
          </a:p>
          <a:p>
            <a:pPr lvl="1"/>
            <a:r>
              <a:rPr lang="en-US" dirty="0" smtClean="0"/>
              <a:t>Confirmation of assumptions</a:t>
            </a:r>
          </a:p>
          <a:p>
            <a:r>
              <a:rPr lang="en-US" dirty="0" smtClean="0"/>
              <a:t>Misconceptions</a:t>
            </a:r>
          </a:p>
          <a:p>
            <a:pPr lvl="1"/>
            <a:r>
              <a:rPr lang="en-US" dirty="0" smtClean="0"/>
              <a:t>Assumptions that should be disregarded</a:t>
            </a:r>
          </a:p>
        </p:txBody>
      </p:sp>
      <p:sp>
        <p:nvSpPr>
          <p:cNvPr id="4" name="Slide Number Placeholder 3"/>
          <p:cNvSpPr>
            <a:spLocks noGrp="1"/>
          </p:cNvSpPr>
          <p:nvPr>
            <p:ph type="sldNum" sz="quarter" idx="12"/>
          </p:nvPr>
        </p:nvSpPr>
        <p:spPr/>
        <p:txBody>
          <a:bodyPr/>
          <a:lstStyle/>
          <a:p>
            <a:r>
              <a:rPr lang="en-US" smtClean="0"/>
              <a:t> Gentry et al., 2011 </a:t>
            </a:r>
            <a:fld id="{9E3A38D4-125A-4783-982D-E6C6C6BEA450}" type="slidenum">
              <a:rPr lang="en-US" smtClean="0"/>
              <a:pPr/>
              <a:t>16</a:t>
            </a:fld>
            <a:endParaRPr lang="en-US"/>
          </a:p>
        </p:txBody>
      </p:sp>
    </p:spTree>
    <p:extLst>
      <p:ext uri="{BB962C8B-B14F-4D97-AF65-F5344CB8AC3E}">
        <p14:creationId xmlns:p14="http://schemas.microsoft.com/office/powerpoint/2010/main" val="2930995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3" name="Content Placeholder 2"/>
          <p:cNvSpPr>
            <a:spLocks noGrp="1"/>
          </p:cNvSpPr>
          <p:nvPr>
            <p:ph idx="1"/>
          </p:nvPr>
        </p:nvSpPr>
        <p:spPr/>
        <p:txBody>
          <a:bodyPr/>
          <a:lstStyle/>
          <a:p>
            <a:r>
              <a:rPr lang="en-US" dirty="0" smtClean="0"/>
              <a:t>New Information</a:t>
            </a:r>
          </a:p>
          <a:p>
            <a:pPr lvl="1"/>
            <a:r>
              <a:rPr lang="en-US" dirty="0" smtClean="0"/>
              <a:t>Additional information not stated in our assumptions that should be considered</a:t>
            </a:r>
          </a:p>
          <a:p>
            <a:r>
              <a:rPr lang="en-US" dirty="0" smtClean="0"/>
              <a:t>Wonderings</a:t>
            </a:r>
          </a:p>
          <a:p>
            <a:pPr lvl="1"/>
            <a:r>
              <a:rPr lang="en-US" dirty="0" smtClean="0"/>
              <a:t>Important research questions raised based upon the new information</a:t>
            </a:r>
          </a:p>
          <a:p>
            <a:endParaRPr lang="en-US" dirty="0"/>
          </a:p>
        </p:txBody>
      </p:sp>
      <p:sp>
        <p:nvSpPr>
          <p:cNvPr id="4" name="Slide Number Placeholder 3"/>
          <p:cNvSpPr>
            <a:spLocks noGrp="1"/>
          </p:cNvSpPr>
          <p:nvPr>
            <p:ph type="sldNum" sz="quarter" idx="12"/>
          </p:nvPr>
        </p:nvSpPr>
        <p:spPr/>
        <p:txBody>
          <a:bodyPr/>
          <a:lstStyle/>
          <a:p>
            <a:r>
              <a:rPr lang="en-US" smtClean="0"/>
              <a:t> Gentry et al., 2011 </a:t>
            </a:r>
            <a:fld id="{9E3A38D4-125A-4783-982D-E6C6C6BEA450}" type="slidenum">
              <a:rPr lang="en-US" smtClean="0"/>
              <a:pPr/>
              <a:t>17</a:t>
            </a:fld>
            <a:endParaRPr lang="en-US"/>
          </a:p>
        </p:txBody>
      </p:sp>
    </p:spTree>
    <p:extLst>
      <p:ext uri="{BB962C8B-B14F-4D97-AF65-F5344CB8AC3E}">
        <p14:creationId xmlns:p14="http://schemas.microsoft.com/office/powerpoint/2010/main" val="295452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a:t>
            </a:r>
            <a:endParaRPr lang="en-US" dirty="0"/>
          </a:p>
        </p:txBody>
      </p:sp>
      <p:sp>
        <p:nvSpPr>
          <p:cNvPr id="3" name="Content Placeholder 2"/>
          <p:cNvSpPr>
            <a:spLocks noGrp="1"/>
          </p:cNvSpPr>
          <p:nvPr>
            <p:ph idx="1"/>
          </p:nvPr>
        </p:nvSpPr>
        <p:spPr/>
        <p:txBody>
          <a:bodyPr/>
          <a:lstStyle/>
          <a:p>
            <a:r>
              <a:rPr lang="en-US" dirty="0" smtClean="0"/>
              <a:t>In small groups, consider </a:t>
            </a:r>
            <a:r>
              <a:rPr lang="en-US" smtClean="0"/>
              <a:t>the assumptions </a:t>
            </a:r>
            <a:r>
              <a:rPr lang="en-US" dirty="0" smtClean="0"/>
              <a:t>on your RAN charts:</a:t>
            </a:r>
          </a:p>
          <a:p>
            <a:pPr lvl="1"/>
            <a:r>
              <a:rPr lang="en-US" sz="3000" dirty="0" smtClean="0"/>
              <a:t>Which are correct? Misconceptions?</a:t>
            </a:r>
          </a:p>
          <a:p>
            <a:pPr lvl="1"/>
            <a:r>
              <a:rPr lang="en-US" sz="3000" dirty="0" smtClean="0"/>
              <a:t>What else should we consider?</a:t>
            </a:r>
          </a:p>
          <a:p>
            <a:pPr lvl="1"/>
            <a:r>
              <a:rPr lang="en-US" sz="3000" dirty="0" smtClean="0"/>
              <a:t>What areas exist as potential partnerships for future research?</a:t>
            </a:r>
            <a:endParaRPr lang="en-US" sz="3000" dirty="0"/>
          </a:p>
        </p:txBody>
      </p:sp>
      <p:sp>
        <p:nvSpPr>
          <p:cNvPr id="4" name="Slide Number Placeholder 3"/>
          <p:cNvSpPr>
            <a:spLocks noGrp="1"/>
          </p:cNvSpPr>
          <p:nvPr>
            <p:ph type="sldNum" sz="quarter" idx="12"/>
          </p:nvPr>
        </p:nvSpPr>
        <p:spPr/>
        <p:txBody>
          <a:bodyPr/>
          <a:lstStyle/>
          <a:p>
            <a:r>
              <a:rPr lang="en-US" smtClean="0"/>
              <a:t> Gentry et al., 2011 </a:t>
            </a:r>
            <a:fld id="{9E3A38D4-125A-4783-982D-E6C6C6BEA450}" type="slidenum">
              <a:rPr lang="en-US" smtClean="0"/>
              <a:pPr/>
              <a:t>18</a:t>
            </a:fld>
            <a:endParaRPr lang="en-US"/>
          </a:p>
        </p:txBody>
      </p:sp>
    </p:spTree>
    <p:extLst>
      <p:ext uri="{BB962C8B-B14F-4D97-AF65-F5344CB8AC3E}">
        <p14:creationId xmlns:p14="http://schemas.microsoft.com/office/powerpoint/2010/main" val="265265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609600"/>
            <a:ext cx="9144000" cy="1143000"/>
          </a:xfrm>
        </p:spPr>
        <p:txBody>
          <a:bodyPr/>
          <a:lstStyle/>
          <a:p>
            <a:pPr eaLnBrk="1" hangingPunct="1"/>
            <a:r>
              <a:rPr lang="en-US" dirty="0" smtClean="0"/>
              <a:t>Assumptions: Talent Development</a:t>
            </a:r>
          </a:p>
        </p:txBody>
      </p:sp>
      <p:sp>
        <p:nvSpPr>
          <p:cNvPr id="23554" name="Content Placeholder 2"/>
          <p:cNvSpPr>
            <a:spLocks noGrp="1"/>
          </p:cNvSpPr>
          <p:nvPr>
            <p:ph idx="1"/>
          </p:nvPr>
        </p:nvSpPr>
        <p:spPr>
          <a:xfrm>
            <a:off x="152400" y="1981200"/>
            <a:ext cx="8763000" cy="4114800"/>
          </a:xfrm>
        </p:spPr>
        <p:txBody>
          <a:bodyPr/>
          <a:lstStyle/>
          <a:p>
            <a:pPr lvl="0" eaLnBrk="1" hangingPunct="1"/>
            <a:r>
              <a:rPr lang="en-US" dirty="0"/>
              <a:t>Talented youth exist among Native populations</a:t>
            </a:r>
          </a:p>
          <a:p>
            <a:pPr lvl="0"/>
            <a:r>
              <a:rPr lang="en-US" dirty="0"/>
              <a:t>Recognition, development, services, and programs are needed to nurture these </a:t>
            </a:r>
            <a:r>
              <a:rPr lang="en-US" dirty="0" smtClean="0"/>
              <a:t>youth</a:t>
            </a:r>
          </a:p>
          <a:p>
            <a:r>
              <a:rPr lang="en-US" dirty="0"/>
              <a:t>More youth can achieve at higher levels that current expectations indicate</a:t>
            </a:r>
          </a:p>
          <a:p>
            <a:pPr lvl="0"/>
            <a:r>
              <a:rPr lang="en-US" dirty="0"/>
              <a:t>specific considerations should be given to develop spiritualistic, naturalistic, leadership, visual/spatial, artistic, musical, creative problem solving, and communication (</a:t>
            </a:r>
            <a:r>
              <a:rPr lang="en-US" dirty="0" err="1"/>
              <a:t>naat</a:t>
            </a:r>
            <a:r>
              <a:rPr lang="en-US" dirty="0"/>
              <a:t>' </a:t>
            </a:r>
            <a:r>
              <a:rPr lang="en-US" dirty="0" err="1"/>
              <a:t>aanii</a:t>
            </a:r>
            <a:r>
              <a:rPr lang="en-US" dirty="0"/>
              <a:t>) strengths </a:t>
            </a:r>
          </a:p>
        </p:txBody>
      </p:sp>
      <p:sp>
        <p:nvSpPr>
          <p:cNvPr id="2355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D072E415-1DAF-466B-8234-D73A7CE1F224}" type="slidenum">
              <a:rPr lang="en-US" sz="1400">
                <a:latin typeface="Times New Roman" pitchFamily="18" charset="0"/>
              </a:rPr>
              <a:pPr eaLnBrk="1" hangingPunct="1"/>
              <a:t>19</a:t>
            </a:fld>
            <a:endParaRPr lang="en-US" sz="140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Never doubt that a small group of thoughtful, committed citizens can change the world. Indeed, it is the only thing that ever has</a:t>
            </a:r>
            <a:r>
              <a:rPr lang="en-US" dirty="0" smtClean="0"/>
              <a:t>.</a:t>
            </a:r>
          </a:p>
          <a:p>
            <a:pPr marL="0" indent="0" algn="ctr">
              <a:buNone/>
            </a:pPr>
            <a:endParaRPr lang="en-US" dirty="0"/>
          </a:p>
          <a:p>
            <a:pPr marL="0" indent="0" algn="r">
              <a:buNone/>
            </a:pPr>
            <a:r>
              <a:rPr lang="en-US" dirty="0" smtClean="0"/>
              <a:t> </a:t>
            </a:r>
            <a:r>
              <a:rPr lang="en-US" dirty="0"/>
              <a:t>--unconfirmed</a:t>
            </a:r>
          </a:p>
          <a:p>
            <a:pPr marL="0" indent="0">
              <a:buNone/>
            </a:pPr>
            <a:endParaRPr lang="en-US" dirty="0"/>
          </a:p>
        </p:txBody>
      </p:sp>
      <p:sp>
        <p:nvSpPr>
          <p:cNvPr id="4" name="Slide Number Placeholder 3"/>
          <p:cNvSpPr>
            <a:spLocks noGrp="1"/>
          </p:cNvSpPr>
          <p:nvPr>
            <p:ph type="sldNum" sz="quarter" idx="12"/>
          </p:nvPr>
        </p:nvSpPr>
        <p:spPr/>
        <p:txBody>
          <a:bodyPr/>
          <a:lstStyle/>
          <a:p>
            <a:r>
              <a:rPr lang="en-US" smtClean="0"/>
              <a:t> Gentry et al., 2011 </a:t>
            </a:r>
            <a:fld id="{9E3A38D4-125A-4783-982D-E6C6C6BEA450}" type="slidenum">
              <a:rPr lang="en-US" smtClean="0"/>
              <a:pPr/>
              <a:t>2</a:t>
            </a:fld>
            <a:endParaRPr lang="en-US"/>
          </a:p>
        </p:txBody>
      </p:sp>
    </p:spTree>
    <p:extLst>
      <p:ext uri="{BB962C8B-B14F-4D97-AF65-F5344CB8AC3E}">
        <p14:creationId xmlns:p14="http://schemas.microsoft.com/office/powerpoint/2010/main" val="2735146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609600"/>
            <a:ext cx="9144000" cy="1143000"/>
          </a:xfrm>
        </p:spPr>
        <p:txBody>
          <a:bodyPr/>
          <a:lstStyle/>
          <a:p>
            <a:pPr eaLnBrk="1" hangingPunct="1"/>
            <a:r>
              <a:rPr lang="en-US" dirty="0" smtClean="0"/>
              <a:t>Assumptions: Talent Development</a:t>
            </a:r>
          </a:p>
        </p:txBody>
      </p:sp>
      <p:sp>
        <p:nvSpPr>
          <p:cNvPr id="23554" name="Content Placeholder 2"/>
          <p:cNvSpPr>
            <a:spLocks noGrp="1"/>
          </p:cNvSpPr>
          <p:nvPr>
            <p:ph idx="1"/>
          </p:nvPr>
        </p:nvSpPr>
        <p:spPr>
          <a:xfrm>
            <a:off x="152400" y="1981200"/>
            <a:ext cx="8763000" cy="4114800"/>
          </a:xfrm>
        </p:spPr>
        <p:txBody>
          <a:bodyPr/>
          <a:lstStyle/>
          <a:p>
            <a:pPr eaLnBrk="1" hangingPunct="1"/>
            <a:r>
              <a:rPr lang="en-US" dirty="0"/>
              <a:t>Programs and curriculum should be tied to culture, and delivered according to learning preferences and cognitive styles of the students</a:t>
            </a:r>
          </a:p>
          <a:p>
            <a:pPr eaLnBrk="1" hangingPunct="1"/>
            <a:r>
              <a:rPr lang="en-US" dirty="0"/>
              <a:t>Group work and solving relevant problems should be a focus</a:t>
            </a:r>
          </a:p>
          <a:p>
            <a:pPr eaLnBrk="1" hangingPunct="1"/>
            <a:r>
              <a:rPr lang="en-US" dirty="0"/>
              <a:t>Early identification, enrichment programming, and on-going identification should be done in a variety of areas</a:t>
            </a:r>
          </a:p>
          <a:p>
            <a:pPr lvl="0" eaLnBrk="1" hangingPunct="1"/>
            <a:endParaRPr lang="en-US" dirty="0"/>
          </a:p>
        </p:txBody>
      </p:sp>
      <p:sp>
        <p:nvSpPr>
          <p:cNvPr id="2355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D072E415-1DAF-466B-8234-D73A7CE1F224}" type="slidenum">
              <a:rPr lang="en-US" sz="1400">
                <a:latin typeface="Times New Roman" pitchFamily="18" charset="0"/>
              </a:rPr>
              <a:pPr eaLnBrk="1" hangingPunct="1"/>
              <a:t>20</a:t>
            </a:fld>
            <a:endParaRPr lang="en-US" sz="1400">
              <a:latin typeface="Times New Roman" pitchFamily="18" charset="0"/>
            </a:endParaRPr>
          </a:p>
        </p:txBody>
      </p:sp>
    </p:spTree>
    <p:extLst>
      <p:ext uri="{BB962C8B-B14F-4D97-AF65-F5344CB8AC3E}">
        <p14:creationId xmlns:p14="http://schemas.microsoft.com/office/powerpoint/2010/main" val="3129017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28600" y="609600"/>
            <a:ext cx="8610600" cy="1143000"/>
          </a:xfrm>
        </p:spPr>
        <p:txBody>
          <a:bodyPr/>
          <a:lstStyle/>
          <a:p>
            <a:r>
              <a:rPr lang="en-US" dirty="0" smtClean="0"/>
              <a:t>Assumptions: Culture and Traditions</a:t>
            </a:r>
          </a:p>
        </p:txBody>
      </p:sp>
      <p:sp>
        <p:nvSpPr>
          <p:cNvPr id="40962" name="Content Placeholder 2"/>
          <p:cNvSpPr>
            <a:spLocks noGrp="1"/>
          </p:cNvSpPr>
          <p:nvPr>
            <p:ph idx="1"/>
          </p:nvPr>
        </p:nvSpPr>
        <p:spPr>
          <a:xfrm>
            <a:off x="228600" y="1981200"/>
            <a:ext cx="8763000" cy="4114800"/>
          </a:xfrm>
        </p:spPr>
        <p:txBody>
          <a:bodyPr/>
          <a:lstStyle/>
          <a:p>
            <a:r>
              <a:rPr lang="en-US" dirty="0"/>
              <a:t>Collective society </a:t>
            </a:r>
            <a:endParaRPr lang="en-US" dirty="0" smtClean="0"/>
          </a:p>
          <a:p>
            <a:r>
              <a:rPr lang="en-US" dirty="0" smtClean="0"/>
              <a:t>Matriarchal </a:t>
            </a:r>
            <a:r>
              <a:rPr lang="en-US" dirty="0"/>
              <a:t>society</a:t>
            </a:r>
          </a:p>
          <a:p>
            <a:r>
              <a:rPr lang="en-US" dirty="0"/>
              <a:t>Respect for authority and </a:t>
            </a:r>
            <a:r>
              <a:rPr lang="en-US" dirty="0" smtClean="0"/>
              <a:t>elders</a:t>
            </a:r>
          </a:p>
          <a:p>
            <a:r>
              <a:rPr lang="en-US" dirty="0"/>
              <a:t>Traditions and cultural knowledge are important to hand down to future generations </a:t>
            </a:r>
            <a:endParaRPr lang="en-US" dirty="0" smtClean="0"/>
          </a:p>
          <a:p>
            <a:r>
              <a:rPr lang="en-US" dirty="0"/>
              <a:t>Oral traditions, ceremonies, and storytelling exist and are important </a:t>
            </a:r>
            <a:r>
              <a:rPr lang="en-US" dirty="0" smtClean="0"/>
              <a:t> </a:t>
            </a:r>
          </a:p>
        </p:txBody>
      </p:sp>
      <p:sp>
        <p:nvSpPr>
          <p:cNvPr id="409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179DF76F-3634-4B3A-A93A-6905E0A152F0}" type="slidenum">
              <a:rPr lang="en-US" sz="1400">
                <a:latin typeface="Times New Roman" pitchFamily="18" charset="0"/>
              </a:rPr>
              <a:pPr eaLnBrk="1" hangingPunct="1"/>
              <a:t>21</a:t>
            </a:fld>
            <a:endParaRPr lang="en-US" sz="1400">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304800" y="609600"/>
            <a:ext cx="8839200" cy="1143000"/>
          </a:xfrm>
        </p:spPr>
        <p:txBody>
          <a:bodyPr/>
          <a:lstStyle/>
          <a:p>
            <a:r>
              <a:rPr lang="en-US" dirty="0"/>
              <a:t>Assumptions: Culture </a:t>
            </a:r>
            <a:r>
              <a:rPr lang="en-US" dirty="0" smtClean="0"/>
              <a:t>and Traditions</a:t>
            </a:r>
          </a:p>
        </p:txBody>
      </p:sp>
      <p:sp>
        <p:nvSpPr>
          <p:cNvPr id="40962" name="Content Placeholder 2"/>
          <p:cNvSpPr>
            <a:spLocks noGrp="1"/>
          </p:cNvSpPr>
          <p:nvPr>
            <p:ph idx="1"/>
          </p:nvPr>
        </p:nvSpPr>
        <p:spPr>
          <a:xfrm>
            <a:off x="228600" y="1981200"/>
            <a:ext cx="8763000" cy="4114800"/>
          </a:xfrm>
        </p:spPr>
        <p:txBody>
          <a:bodyPr/>
          <a:lstStyle/>
          <a:p>
            <a:pPr lvl="0"/>
            <a:r>
              <a:rPr lang="en-US" dirty="0"/>
              <a:t>Present, cyclical view of time is </a:t>
            </a:r>
            <a:r>
              <a:rPr lang="en-US" dirty="0" smtClean="0"/>
              <a:t>prevalent</a:t>
            </a:r>
          </a:p>
          <a:p>
            <a:pPr lvl="0"/>
            <a:r>
              <a:rPr lang="en-US" dirty="0"/>
              <a:t>Religion and spirituality are ways of </a:t>
            </a:r>
            <a:r>
              <a:rPr lang="en-US" dirty="0" smtClean="0"/>
              <a:t>life</a:t>
            </a:r>
          </a:p>
          <a:p>
            <a:r>
              <a:rPr lang="en-US" dirty="0"/>
              <a:t>Live in harmony with nature, non-materialistic</a:t>
            </a:r>
          </a:p>
          <a:p>
            <a:r>
              <a:rPr lang="en-US" dirty="0" smtClean="0"/>
              <a:t> </a:t>
            </a:r>
            <a:r>
              <a:rPr lang="en-US" dirty="0"/>
              <a:t>Patience and self-control are valued</a:t>
            </a:r>
          </a:p>
          <a:p>
            <a:pPr lvl="0"/>
            <a:r>
              <a:rPr lang="en-US" dirty="0"/>
              <a:t>Tribal leaders, spiritual leaders, and medicine people are valuable community members </a:t>
            </a:r>
          </a:p>
        </p:txBody>
      </p:sp>
      <p:sp>
        <p:nvSpPr>
          <p:cNvPr id="409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179DF76F-3634-4B3A-A93A-6905E0A152F0}" type="slidenum">
              <a:rPr lang="en-US" sz="1400">
                <a:latin typeface="Times New Roman" pitchFamily="18" charset="0"/>
              </a:rPr>
              <a:pPr eaLnBrk="1" hangingPunct="1"/>
              <a:t>22</a:t>
            </a:fld>
            <a:endParaRPr lang="en-US" sz="1400">
              <a:latin typeface="Times New Roman" pitchFamily="18" charset="0"/>
            </a:endParaRPr>
          </a:p>
        </p:txBody>
      </p:sp>
    </p:spTree>
    <p:extLst>
      <p:ext uri="{BB962C8B-B14F-4D97-AF65-F5344CB8AC3E}">
        <p14:creationId xmlns:p14="http://schemas.microsoft.com/office/powerpoint/2010/main" val="145956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52400" y="685800"/>
            <a:ext cx="8915400" cy="1143000"/>
          </a:xfrm>
        </p:spPr>
        <p:txBody>
          <a:bodyPr/>
          <a:lstStyle/>
          <a:p>
            <a:r>
              <a:rPr lang="en-US" dirty="0"/>
              <a:t>Assumptions: Cognition </a:t>
            </a:r>
            <a:r>
              <a:rPr lang="en-US" dirty="0" smtClean="0"/>
              <a:t>and Learning</a:t>
            </a:r>
          </a:p>
        </p:txBody>
      </p:sp>
      <p:sp>
        <p:nvSpPr>
          <p:cNvPr id="41986" name="Content Placeholder 2"/>
          <p:cNvSpPr>
            <a:spLocks noGrp="1"/>
          </p:cNvSpPr>
          <p:nvPr>
            <p:ph idx="1"/>
          </p:nvPr>
        </p:nvSpPr>
        <p:spPr>
          <a:xfrm>
            <a:off x="304800" y="1981200"/>
            <a:ext cx="8534400" cy="4114800"/>
          </a:xfrm>
        </p:spPr>
        <p:txBody>
          <a:bodyPr/>
          <a:lstStyle/>
          <a:p>
            <a:pPr lvl="0"/>
            <a:r>
              <a:rPr lang="en-US" dirty="0"/>
              <a:t>Public display of knowledge is not encouraged (humility)</a:t>
            </a:r>
          </a:p>
          <a:p>
            <a:pPr lvl="0"/>
            <a:r>
              <a:rPr lang="en-US" dirty="0"/>
              <a:t>Cooperative and sharing </a:t>
            </a:r>
          </a:p>
          <a:p>
            <a:pPr lvl="0"/>
            <a:r>
              <a:rPr lang="en-US" dirty="0"/>
              <a:t>Anonymity</a:t>
            </a:r>
            <a:r>
              <a:rPr lang="en-US" b="1" i="1" dirty="0"/>
              <a:t> </a:t>
            </a:r>
            <a:endParaRPr lang="en-US" dirty="0"/>
          </a:p>
          <a:p>
            <a:pPr lvl="0"/>
            <a:r>
              <a:rPr lang="en-US" dirty="0"/>
              <a:t>Non-competitive, non-aggressive</a:t>
            </a:r>
          </a:p>
          <a:p>
            <a:pPr lvl="0"/>
            <a:r>
              <a:rPr lang="en-US" dirty="0"/>
              <a:t>Watch, learn, then </a:t>
            </a:r>
            <a:r>
              <a:rPr lang="en-US" dirty="0" smtClean="0"/>
              <a:t>do</a:t>
            </a:r>
          </a:p>
          <a:p>
            <a:r>
              <a:rPr lang="en-US" dirty="0"/>
              <a:t>Practice, hands-on, participation</a:t>
            </a:r>
          </a:p>
          <a:p>
            <a:pPr lvl="0"/>
            <a:endParaRPr lang="en-US" dirty="0"/>
          </a:p>
        </p:txBody>
      </p:sp>
      <p:sp>
        <p:nvSpPr>
          <p:cNvPr id="419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6C224FDE-E03D-4177-925E-EA4DFE492B10}" type="slidenum">
              <a:rPr lang="en-US" sz="1400">
                <a:latin typeface="Times New Roman" pitchFamily="18" charset="0"/>
              </a:rPr>
              <a:pPr eaLnBrk="1" hangingPunct="1"/>
              <a:t>23</a:t>
            </a:fld>
            <a:endParaRPr lang="en-US" sz="1400">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04800" y="609600"/>
            <a:ext cx="8763000" cy="1143000"/>
          </a:xfrm>
        </p:spPr>
        <p:txBody>
          <a:bodyPr/>
          <a:lstStyle/>
          <a:p>
            <a:r>
              <a:rPr lang="en-US" dirty="0"/>
              <a:t>Assumptions: Cognition </a:t>
            </a:r>
            <a:r>
              <a:rPr lang="en-US" dirty="0" smtClean="0"/>
              <a:t>and Learning</a:t>
            </a:r>
          </a:p>
        </p:txBody>
      </p:sp>
      <p:sp>
        <p:nvSpPr>
          <p:cNvPr id="41986" name="Content Placeholder 2"/>
          <p:cNvSpPr>
            <a:spLocks noGrp="1"/>
          </p:cNvSpPr>
          <p:nvPr>
            <p:ph idx="1"/>
          </p:nvPr>
        </p:nvSpPr>
        <p:spPr>
          <a:xfrm>
            <a:off x="304800" y="1981200"/>
            <a:ext cx="8534400" cy="4114800"/>
          </a:xfrm>
        </p:spPr>
        <p:txBody>
          <a:bodyPr/>
          <a:lstStyle/>
          <a:p>
            <a:pPr lvl="0"/>
            <a:r>
              <a:rPr lang="en-US" dirty="0"/>
              <a:t>Spatial strengths </a:t>
            </a:r>
            <a:endParaRPr lang="en-US" dirty="0" smtClean="0"/>
          </a:p>
          <a:p>
            <a:pPr lvl="0"/>
            <a:r>
              <a:rPr lang="en-US" dirty="0"/>
              <a:t>Simultaneous </a:t>
            </a:r>
            <a:r>
              <a:rPr lang="en-US" dirty="0" smtClean="0"/>
              <a:t>processing</a:t>
            </a:r>
          </a:p>
          <a:p>
            <a:pPr lvl="0"/>
            <a:r>
              <a:rPr lang="en-US" dirty="0"/>
              <a:t>Naturalistic, holistic views</a:t>
            </a:r>
          </a:p>
          <a:p>
            <a:pPr lvl="0"/>
            <a:r>
              <a:rPr lang="en-US" dirty="0"/>
              <a:t>Storytelling, auditory learning</a:t>
            </a:r>
          </a:p>
          <a:p>
            <a:pPr lvl="0"/>
            <a:r>
              <a:rPr lang="en-US" dirty="0"/>
              <a:t>Psychomotor, physical learning</a:t>
            </a:r>
          </a:p>
          <a:p>
            <a:pPr lvl="0"/>
            <a:r>
              <a:rPr lang="en-US" dirty="0"/>
              <a:t>Concern for accuracy over speed</a:t>
            </a:r>
          </a:p>
          <a:p>
            <a:pPr marL="0" lvl="0" indent="0">
              <a:buNone/>
            </a:pPr>
            <a:r>
              <a:rPr lang="en-US" dirty="0" smtClean="0"/>
              <a:t> </a:t>
            </a:r>
            <a:endParaRPr lang="en-US" dirty="0"/>
          </a:p>
        </p:txBody>
      </p:sp>
      <p:sp>
        <p:nvSpPr>
          <p:cNvPr id="419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6C224FDE-E03D-4177-925E-EA4DFE492B10}" type="slidenum">
              <a:rPr lang="en-US" sz="1400">
                <a:latin typeface="Times New Roman" pitchFamily="18" charset="0"/>
              </a:rPr>
              <a:pPr eaLnBrk="1" hangingPunct="1"/>
              <a:t>24</a:t>
            </a:fld>
            <a:endParaRPr lang="en-US" sz="1400">
              <a:latin typeface="Times New Roman" pitchFamily="18" charset="0"/>
            </a:endParaRPr>
          </a:p>
        </p:txBody>
      </p:sp>
    </p:spTree>
    <p:extLst>
      <p:ext uri="{BB962C8B-B14F-4D97-AF65-F5344CB8AC3E}">
        <p14:creationId xmlns:p14="http://schemas.microsoft.com/office/powerpoint/2010/main" val="1484380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t>Assumptions: Communication</a:t>
            </a:r>
            <a:endParaRPr lang="en-US" dirty="0" smtClean="0"/>
          </a:p>
        </p:txBody>
      </p:sp>
      <p:sp>
        <p:nvSpPr>
          <p:cNvPr id="43010" name="Content Placeholder 2"/>
          <p:cNvSpPr>
            <a:spLocks noGrp="1"/>
          </p:cNvSpPr>
          <p:nvPr>
            <p:ph idx="1"/>
          </p:nvPr>
        </p:nvSpPr>
        <p:spPr>
          <a:xfrm>
            <a:off x="228600" y="1828800"/>
            <a:ext cx="8229600" cy="4114800"/>
          </a:xfrm>
        </p:spPr>
        <p:txBody>
          <a:bodyPr/>
          <a:lstStyle/>
          <a:p>
            <a:pPr lvl="0"/>
            <a:r>
              <a:rPr lang="en-US" dirty="0"/>
              <a:t>Soft, slow speech, quiet, few interjections, delayed responses </a:t>
            </a:r>
          </a:p>
          <a:p>
            <a:pPr lvl="0"/>
            <a:r>
              <a:rPr lang="en-US" dirty="0"/>
              <a:t>Non-verbal communication emphasized </a:t>
            </a:r>
          </a:p>
          <a:p>
            <a:pPr lvl="0"/>
            <a:r>
              <a:rPr lang="en-US" dirty="0"/>
              <a:t>Indirect, non-verbal cues to speaker or listener </a:t>
            </a:r>
          </a:p>
          <a:p>
            <a:pPr lvl="0"/>
            <a:r>
              <a:rPr lang="en-US" dirty="0"/>
              <a:t>May be fluent in two or more languages</a:t>
            </a:r>
          </a:p>
          <a:p>
            <a:pPr lvl="0"/>
            <a:r>
              <a:rPr lang="en-US" dirty="0"/>
              <a:t>Introspective rather than questioning</a:t>
            </a:r>
          </a:p>
          <a:p>
            <a:pPr lvl="0"/>
            <a:r>
              <a:rPr lang="en-US" dirty="0"/>
              <a:t>Feelings unlikely to be openly expressed</a:t>
            </a:r>
          </a:p>
        </p:txBody>
      </p:sp>
      <p:sp>
        <p:nvSpPr>
          <p:cNvPr id="430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CC4CD9DA-FE04-49C9-AE7A-0EB40C23DF98}" type="slidenum">
              <a:rPr lang="en-US" sz="1400">
                <a:latin typeface="Times New Roman" pitchFamily="18" charset="0"/>
              </a:rPr>
              <a:pPr eaLnBrk="1" hangingPunct="1"/>
              <a:t>25</a:t>
            </a:fld>
            <a:endParaRPr lang="en-US" sz="1400">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85800" y="0"/>
            <a:ext cx="7772400" cy="914400"/>
          </a:xfrm>
        </p:spPr>
        <p:txBody>
          <a:bodyPr/>
          <a:lstStyle/>
          <a:p>
            <a:pPr eaLnBrk="1" hangingPunct="1"/>
            <a:r>
              <a:rPr lang="en-US" dirty="0" smtClean="0"/>
              <a:t>References</a:t>
            </a:r>
            <a:endParaRPr lang="en-US" dirty="0" smtClean="0">
              <a:solidFill>
                <a:srgbClr val="00FFFF"/>
              </a:solidFill>
            </a:endParaRPr>
          </a:p>
        </p:txBody>
      </p:sp>
      <p:sp>
        <p:nvSpPr>
          <p:cNvPr id="24578" name="Content Placeholder 2"/>
          <p:cNvSpPr>
            <a:spLocks noGrp="1"/>
          </p:cNvSpPr>
          <p:nvPr>
            <p:ph idx="1"/>
          </p:nvPr>
        </p:nvSpPr>
        <p:spPr>
          <a:xfrm>
            <a:off x="152400" y="838200"/>
            <a:ext cx="8686800" cy="4114800"/>
          </a:xfrm>
        </p:spPr>
        <p:txBody>
          <a:bodyPr/>
          <a:lstStyle/>
          <a:p>
            <a:pPr eaLnBrk="1" hangingPunct="1"/>
            <a:r>
              <a:rPr lang="en-US" sz="1800" dirty="0" smtClean="0"/>
              <a:t>Castagno, A. E., &amp; </a:t>
            </a:r>
            <a:r>
              <a:rPr lang="en-US" sz="1800" dirty="0" err="1" smtClean="0"/>
              <a:t>Brayboy</a:t>
            </a:r>
            <a:r>
              <a:rPr lang="en-US" sz="1800" dirty="0" smtClean="0"/>
              <a:t>, B. M. J. (2008). Culturally responsive schooling for Indigenous youth: A review of the literature. </a:t>
            </a:r>
            <a:r>
              <a:rPr lang="en-US" sz="1800" i="1" dirty="0" smtClean="0"/>
              <a:t>Review of Educational Research, 74(4), </a:t>
            </a:r>
            <a:r>
              <a:rPr lang="en-US" sz="1800" dirty="0" smtClean="0"/>
              <a:t>941-993. </a:t>
            </a:r>
          </a:p>
          <a:p>
            <a:pPr eaLnBrk="1" hangingPunct="1"/>
            <a:r>
              <a:rPr lang="en-US" sz="1800" dirty="0" smtClean="0"/>
              <a:t>Callahan, C. M., &amp; McIntire, J. A. (1994). Identifying outstanding talent in American Indian and Alaska Native students. Washington, DC: OERI.</a:t>
            </a:r>
          </a:p>
          <a:p>
            <a:pPr eaLnBrk="1" hangingPunct="1"/>
            <a:r>
              <a:rPr lang="en-US" sz="1800" dirty="0" err="1" smtClean="0"/>
              <a:t>DeVries</a:t>
            </a:r>
            <a:r>
              <a:rPr lang="en-US" sz="1800" dirty="0" smtClean="0"/>
              <a:t>, M. &amp; </a:t>
            </a:r>
            <a:r>
              <a:rPr lang="en-US" sz="1800" dirty="0" err="1" smtClean="0"/>
              <a:t>Golon</a:t>
            </a:r>
            <a:r>
              <a:rPr lang="en-US" sz="1800" dirty="0" smtClean="0"/>
              <a:t>, A. S. (2010). Making education relevant for gifted Native Americans: Teaching to their learning style. In J. A. </a:t>
            </a:r>
            <a:r>
              <a:rPr lang="en-US" sz="1800" dirty="0" err="1" smtClean="0"/>
              <a:t>Castellano</a:t>
            </a:r>
            <a:r>
              <a:rPr lang="en-US" sz="1800" dirty="0" smtClean="0"/>
              <a:t> (Ed.) </a:t>
            </a:r>
            <a:r>
              <a:rPr lang="en-US" sz="1800" i="1" dirty="0" smtClean="0"/>
              <a:t>Title of Book, </a:t>
            </a:r>
            <a:r>
              <a:rPr lang="en-US" sz="1800" dirty="0" smtClean="0"/>
              <a:t>47-72. Waco, TX: </a:t>
            </a:r>
            <a:r>
              <a:rPr lang="en-US" sz="1800" dirty="0" err="1" smtClean="0"/>
              <a:t>Prufrock</a:t>
            </a:r>
            <a:r>
              <a:rPr lang="en-US" sz="1800" dirty="0" smtClean="0"/>
              <a:t>.</a:t>
            </a:r>
          </a:p>
          <a:p>
            <a:pPr eaLnBrk="1" hangingPunct="1"/>
            <a:r>
              <a:rPr lang="en-US" sz="1800" dirty="0" err="1" smtClean="0"/>
              <a:t>DeVoe</a:t>
            </a:r>
            <a:r>
              <a:rPr lang="en-US" sz="1800" dirty="0" smtClean="0"/>
              <a:t>, J. F., &amp; Darling-Churchill, K. E. (2008). </a:t>
            </a:r>
            <a:r>
              <a:rPr lang="en-US" sz="1800" i="1" dirty="0" smtClean="0"/>
              <a:t>Status and trends in the education of American Indians and Alaska Natives: 2008.</a:t>
            </a:r>
            <a:r>
              <a:rPr lang="en-US" sz="1800" dirty="0" smtClean="0"/>
              <a:t> Washington, DC: National Center for Education Statistics. Retrieved from </a:t>
            </a:r>
            <a:r>
              <a:rPr lang="en-US" sz="1800" dirty="0" smtClean="0">
                <a:hlinkClick r:id="rId2"/>
              </a:rPr>
              <a:t>http://nces.ed.gov/pubs2008/2008084.pdf</a:t>
            </a:r>
            <a:endParaRPr lang="en-US" sz="1800" dirty="0" smtClean="0"/>
          </a:p>
          <a:p>
            <a:pPr eaLnBrk="1" hangingPunct="1"/>
            <a:r>
              <a:rPr lang="en-US" sz="1800" dirty="0" err="1"/>
              <a:t>Faas</a:t>
            </a:r>
            <a:r>
              <a:rPr lang="en-US" sz="1800" dirty="0"/>
              <a:t>, L. A. (1982, June). </a:t>
            </a:r>
            <a:r>
              <a:rPr lang="en-US" sz="1800" i="1" dirty="0"/>
              <a:t>Cultural and educational variables involved in identifying and educating gifted and talented American Indian children</a:t>
            </a:r>
            <a:r>
              <a:rPr lang="en-US" sz="1800" dirty="0"/>
              <a:t>. Paper presented at the Gifted Minorities Conference, </a:t>
            </a:r>
            <a:r>
              <a:rPr lang="en-US" sz="1800" dirty="0" err="1"/>
              <a:t>Tuscon</a:t>
            </a:r>
            <a:r>
              <a:rPr lang="en-US" sz="1800" dirty="0"/>
              <a:t>, AZ</a:t>
            </a:r>
            <a:r>
              <a:rPr lang="en-US" sz="1800" dirty="0" smtClean="0"/>
              <a:t>.</a:t>
            </a:r>
          </a:p>
          <a:p>
            <a:pPr eaLnBrk="1" hangingPunct="1"/>
            <a:r>
              <a:rPr lang="en-US" sz="1800" dirty="0" smtClean="0"/>
              <a:t>Gentry, M. (2009a). A comprehensive continuum of gifted education and talent development services: Discovering, developing, and enhancing young people’</a:t>
            </a:r>
            <a:r>
              <a:rPr lang="en-US" altLang="ja-JP" sz="1800" dirty="0" smtClean="0"/>
              <a:t>s gifts and talents. </a:t>
            </a:r>
            <a:r>
              <a:rPr lang="en-US" altLang="ja-JP" sz="1800" i="1" dirty="0" smtClean="0"/>
              <a:t>Gifted Child Quarterly.</a:t>
            </a:r>
          </a:p>
          <a:p>
            <a:pPr eaLnBrk="1" hangingPunct="1"/>
            <a:r>
              <a:rPr lang="en-US" sz="1800" dirty="0"/>
              <a:t>Gentry, M. &amp; Mann, R. L. (2008). Total school cluster grouping: A comprehensive, research-based plan for </a:t>
            </a:r>
            <a:r>
              <a:rPr lang="en-US" sz="1800" i="1" dirty="0"/>
              <a:t>raising student achievement and improving teacher practices. </a:t>
            </a:r>
            <a:r>
              <a:rPr lang="en-US" sz="1800" dirty="0"/>
              <a:t> Mansfield Center, CT: Creative Learning Press. </a:t>
            </a:r>
            <a:endParaRPr lang="en-US" sz="1800" dirty="0" smtClean="0"/>
          </a:p>
          <a:p>
            <a:pPr eaLnBrk="1" hangingPunct="1"/>
            <a:endParaRPr lang="en-US" sz="1800" dirty="0" smtClean="0"/>
          </a:p>
          <a:p>
            <a:pPr eaLnBrk="1" hangingPunct="1"/>
            <a:endParaRPr lang="en-US" sz="1800" dirty="0" smtClean="0"/>
          </a:p>
          <a:p>
            <a:pPr eaLnBrk="1" hangingPunct="1">
              <a:buFont typeface="Wingdings" pitchFamily="2" charset="2"/>
              <a:buNone/>
            </a:pPr>
            <a:endParaRPr lang="en-US" sz="1800" dirty="0" smtClean="0"/>
          </a:p>
        </p:txBody>
      </p:sp>
      <p:sp>
        <p:nvSpPr>
          <p:cNvPr id="245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20BD70EE-0C08-4450-BFB1-307125C3FEE0}" type="slidenum">
              <a:rPr lang="en-US" sz="1400">
                <a:latin typeface="Times New Roman" pitchFamily="18" charset="0"/>
              </a:rPr>
              <a:pPr eaLnBrk="1" hangingPunct="1"/>
              <a:t>26</a:t>
            </a:fld>
            <a:endParaRPr lang="en-US" sz="1400">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76200"/>
            <a:ext cx="7772400" cy="914400"/>
          </a:xfrm>
        </p:spPr>
        <p:txBody>
          <a:bodyPr/>
          <a:lstStyle/>
          <a:p>
            <a:pPr eaLnBrk="1" hangingPunct="1"/>
            <a:r>
              <a:rPr lang="en-US" dirty="0" smtClean="0"/>
              <a:t>References</a:t>
            </a:r>
          </a:p>
        </p:txBody>
      </p:sp>
      <p:sp>
        <p:nvSpPr>
          <p:cNvPr id="25602" name="Content Placeholder 2"/>
          <p:cNvSpPr>
            <a:spLocks noGrp="1"/>
          </p:cNvSpPr>
          <p:nvPr>
            <p:ph idx="1"/>
          </p:nvPr>
        </p:nvSpPr>
        <p:spPr>
          <a:xfrm>
            <a:off x="10886" y="838200"/>
            <a:ext cx="8915400" cy="4114800"/>
          </a:xfrm>
        </p:spPr>
        <p:txBody>
          <a:bodyPr/>
          <a:lstStyle/>
          <a:p>
            <a:pPr eaLnBrk="1" hangingPunct="1"/>
            <a:r>
              <a:rPr lang="en-US" sz="1800" dirty="0" err="1"/>
              <a:t>Grigg</a:t>
            </a:r>
            <a:r>
              <a:rPr lang="en-US" sz="1800" dirty="0"/>
              <a:t>, W., Moran, R., and </a:t>
            </a:r>
            <a:r>
              <a:rPr lang="en-US" sz="1800" dirty="0" err="1"/>
              <a:t>Kuang</a:t>
            </a:r>
            <a:r>
              <a:rPr lang="en-US" sz="1800" dirty="0"/>
              <a:t>, M. (2010). </a:t>
            </a:r>
            <a:r>
              <a:rPr lang="en-US" sz="1800" i="1" dirty="0"/>
              <a:t>National Indian Education Study - Part I: Performance of American Indian and Alaska Native Students at Grades 4 and 8 on NAEP 2009 Reading and Mathematics Assessments</a:t>
            </a:r>
            <a:r>
              <a:rPr lang="en-US" sz="1800" dirty="0"/>
              <a:t> (NCES 2010–462).  National Center for Education Statistics, Institute of Education Sciences, U.S. Department of Education, Washington, D.C</a:t>
            </a:r>
            <a:r>
              <a:rPr lang="en-US" sz="1800" dirty="0" smtClean="0"/>
              <a:t>.</a:t>
            </a:r>
          </a:p>
          <a:p>
            <a:pPr eaLnBrk="1" hangingPunct="1"/>
            <a:r>
              <a:rPr lang="en-US" sz="1800" dirty="0" smtClean="0"/>
              <a:t>Hartley</a:t>
            </a:r>
            <a:r>
              <a:rPr lang="en-US" sz="1800" dirty="0"/>
              <a:t>, E. A. (1991). Through Navajo Eyes: Examining differences in giftedness. </a:t>
            </a:r>
            <a:r>
              <a:rPr lang="en-US" sz="1800" i="1" dirty="0"/>
              <a:t>Journal of American Indian Education, 31 (1), </a:t>
            </a:r>
            <a:r>
              <a:rPr lang="en-US" sz="1800" dirty="0"/>
              <a:t>53-64.</a:t>
            </a:r>
          </a:p>
          <a:p>
            <a:pPr eaLnBrk="1" hangingPunct="1"/>
            <a:r>
              <a:rPr lang="en-US" sz="1800" dirty="0"/>
              <a:t>Herring, R. D. (1996). The unrecognized gifted: A more humanistic perspective for Indigenous students. </a:t>
            </a:r>
            <a:r>
              <a:rPr lang="en-US" sz="1800" i="1" dirty="0"/>
              <a:t>Journal of Humanistic Education and Development, 35</a:t>
            </a:r>
            <a:r>
              <a:rPr lang="en-US" sz="1800" dirty="0"/>
              <a:t>(1), 4-11. </a:t>
            </a:r>
            <a:endParaRPr lang="en-US" sz="1800" dirty="0" smtClean="0"/>
          </a:p>
          <a:p>
            <a:pPr eaLnBrk="1" hangingPunct="1"/>
            <a:r>
              <a:rPr lang="en-US" sz="1800" dirty="0" smtClean="0"/>
              <a:t>Knutson</a:t>
            </a:r>
            <a:r>
              <a:rPr lang="en-US" sz="1800" dirty="0"/>
              <a:t>, K. A., &amp; McCarthy-Tucker, S. N. (1993, April). </a:t>
            </a:r>
            <a:r>
              <a:rPr lang="en-US" sz="1800" i="1" dirty="0"/>
              <a:t>Gifted Education for Native American Students: A State of Affairs</a:t>
            </a:r>
            <a:r>
              <a:rPr lang="en-US" sz="1800" dirty="0"/>
              <a:t>. Roundtable presentation at the Meeting of the American Educational Research Association. Atlanta, GA</a:t>
            </a:r>
            <a:r>
              <a:rPr lang="en-US" sz="1800" dirty="0" smtClean="0"/>
              <a:t>.</a:t>
            </a:r>
          </a:p>
          <a:p>
            <a:pPr eaLnBrk="1" hangingPunct="1"/>
            <a:r>
              <a:rPr lang="en-US" sz="1800" dirty="0" err="1" smtClean="0"/>
              <a:t>Lohman</a:t>
            </a:r>
            <a:r>
              <a:rPr lang="en-US" sz="1800" dirty="0" smtClean="0"/>
              <a:t>, D. F. (2006). Identifying academically talented minority students (Research Monograph RM05216). Storrs, CT: The National Research Center on the Gifted and Talented, University of Connecticut.</a:t>
            </a:r>
          </a:p>
          <a:p>
            <a:pPr eaLnBrk="1" hangingPunct="1"/>
            <a:r>
              <a:rPr lang="en-US" sz="1800" dirty="0"/>
              <a:t>Mead, N., </a:t>
            </a:r>
            <a:r>
              <a:rPr lang="en-US" sz="1800" dirty="0" err="1"/>
              <a:t>Grigg</a:t>
            </a:r>
            <a:r>
              <a:rPr lang="en-US" sz="1800" dirty="0"/>
              <a:t>, W., Moran, R., and </a:t>
            </a:r>
            <a:r>
              <a:rPr lang="en-US" sz="1800" dirty="0" err="1"/>
              <a:t>Kuang</a:t>
            </a:r>
            <a:r>
              <a:rPr lang="en-US" sz="1800" dirty="0"/>
              <a:t>, M. (2010). </a:t>
            </a:r>
            <a:r>
              <a:rPr lang="en-US" sz="1800" i="1" dirty="0"/>
              <a:t>National Indian Education Study 2009 - Part II: The Educational Experiences of American Indian and Alaska Native Students in Grades 4 and 8</a:t>
            </a:r>
            <a:r>
              <a:rPr lang="en-US" sz="1800" dirty="0"/>
              <a:t> (NCES 2010–463). National Center for Education Statistics, Institute of Education Sciences, U.S. Department of Education, Washington, D.C.</a:t>
            </a:r>
            <a:endParaRPr lang="en-US" sz="1800" dirty="0" smtClean="0"/>
          </a:p>
          <a:p>
            <a:pPr eaLnBrk="1" hangingPunct="1"/>
            <a:endParaRPr lang="en-US" sz="1800" dirty="0" smtClean="0"/>
          </a:p>
        </p:txBody>
      </p:sp>
      <p:sp>
        <p:nvSpPr>
          <p:cNvPr id="2560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dirty="0">
                <a:latin typeface="Times New Roman" pitchFamily="18" charset="0"/>
              </a:rPr>
              <a:t> Gentry et al., 2011 </a:t>
            </a:r>
            <a:fld id="{C64A073E-CDFD-48EE-80FE-EF639ECF95E9}" type="slidenum">
              <a:rPr lang="en-US" sz="1400">
                <a:latin typeface="Times New Roman" pitchFamily="18" charset="0"/>
              </a:rPr>
              <a:pPr eaLnBrk="1" hangingPunct="1"/>
              <a:t>27</a:t>
            </a:fld>
            <a:endParaRPr lang="en-US" sz="1400" dirty="0">
              <a:latin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5800" y="-152400"/>
            <a:ext cx="7772400" cy="1143000"/>
          </a:xfrm>
        </p:spPr>
        <p:txBody>
          <a:bodyPr/>
          <a:lstStyle/>
          <a:p>
            <a:pPr eaLnBrk="1" hangingPunct="1"/>
            <a:r>
              <a:rPr lang="en-US" dirty="0" smtClean="0"/>
              <a:t>References</a:t>
            </a:r>
          </a:p>
        </p:txBody>
      </p:sp>
      <p:sp>
        <p:nvSpPr>
          <p:cNvPr id="26626" name="Content Placeholder 2"/>
          <p:cNvSpPr>
            <a:spLocks noGrp="1"/>
          </p:cNvSpPr>
          <p:nvPr>
            <p:ph idx="1"/>
          </p:nvPr>
        </p:nvSpPr>
        <p:spPr>
          <a:xfrm>
            <a:off x="4187" y="685800"/>
            <a:ext cx="8610600" cy="5791200"/>
          </a:xfrm>
        </p:spPr>
        <p:txBody>
          <a:bodyPr/>
          <a:lstStyle/>
          <a:p>
            <a:pPr eaLnBrk="1" hangingPunct="1"/>
            <a:r>
              <a:rPr lang="en-US" sz="1800" dirty="0"/>
              <a:t>Montgomery, D. (2001). Increasing Native American Indian involvement in gifted programs in rural schools. </a:t>
            </a:r>
            <a:r>
              <a:rPr lang="en-US" sz="1800" i="1" dirty="0"/>
              <a:t>Psychology in the Schools, 38(5), </a:t>
            </a:r>
            <a:r>
              <a:rPr lang="en-US" sz="1800" dirty="0"/>
              <a:t>467-475.</a:t>
            </a:r>
          </a:p>
          <a:p>
            <a:r>
              <a:rPr lang="en-US" sz="1800" dirty="0" err="1"/>
              <a:t>Omdal</a:t>
            </a:r>
            <a:r>
              <a:rPr lang="en-US" sz="1800" dirty="0"/>
              <a:t>, S., Rude, H., Betts, G., &amp; Toy, R. (2010). American Indian students: Balancing Western and Native giftedness. In J. A. </a:t>
            </a:r>
            <a:r>
              <a:rPr lang="en-US" sz="1800" dirty="0" err="1"/>
              <a:t>Castellano</a:t>
            </a:r>
            <a:r>
              <a:rPr lang="en-US" sz="1800" dirty="0"/>
              <a:t> &amp; A. D. Frazier (Eds.), </a:t>
            </a:r>
            <a:r>
              <a:rPr lang="en-US" sz="1800" i="1" dirty="0"/>
              <a:t>Special populations in gifted education: Understanding our most able students from diverse backgrounds.</a:t>
            </a:r>
            <a:r>
              <a:rPr lang="en-US" sz="1800" dirty="0"/>
              <a:t> (pp. 73-97). Waco, TX US: </a:t>
            </a:r>
            <a:r>
              <a:rPr lang="en-US" sz="1800" dirty="0" err="1"/>
              <a:t>Prufrock</a:t>
            </a:r>
            <a:r>
              <a:rPr lang="en-US" sz="1800" dirty="0"/>
              <a:t> Press.</a:t>
            </a:r>
          </a:p>
          <a:p>
            <a:pPr eaLnBrk="1" hangingPunct="1"/>
            <a:r>
              <a:rPr lang="en-US" sz="1800" dirty="0"/>
              <a:t>Peterson, J. S. (1999). Gifted--through whose cultural lens? An application of the </a:t>
            </a:r>
            <a:r>
              <a:rPr lang="en-US" sz="1800" dirty="0" err="1"/>
              <a:t>postpositivistic</a:t>
            </a:r>
            <a:r>
              <a:rPr lang="en-US" sz="1800" dirty="0"/>
              <a:t> mode of inquiry. </a:t>
            </a:r>
            <a:r>
              <a:rPr lang="en-US" sz="1800" i="1" dirty="0"/>
              <a:t>Journal for the Education of the Gifted, 22</a:t>
            </a:r>
            <a:r>
              <a:rPr lang="en-US" sz="1800" dirty="0"/>
              <a:t>(4), 354-383. </a:t>
            </a:r>
            <a:endParaRPr lang="en-US" sz="1800" dirty="0" smtClean="0"/>
          </a:p>
          <a:p>
            <a:pPr eaLnBrk="1" hangingPunct="1"/>
            <a:r>
              <a:rPr lang="en-US" sz="1800" dirty="0" err="1" smtClean="0"/>
              <a:t>Plucker</a:t>
            </a:r>
            <a:r>
              <a:rPr lang="en-US" sz="1800" dirty="0"/>
              <a:t>, J. A., Burroughs, N., &amp; Song, R. (2010). </a:t>
            </a:r>
            <a:r>
              <a:rPr lang="en-US" sz="1800" i="1" dirty="0"/>
              <a:t>Mind the (other) gap: The growing excellence gap in K-12 education. </a:t>
            </a:r>
            <a:r>
              <a:rPr lang="en-US" sz="1800" dirty="0"/>
              <a:t>Bloomington, Indiana: Center for Evaluation and Education Policy, Indiana University.</a:t>
            </a:r>
          </a:p>
          <a:p>
            <a:pPr eaLnBrk="1" hangingPunct="1"/>
            <a:r>
              <a:rPr lang="en-US" sz="1800" dirty="0" err="1"/>
              <a:t>Plucker</a:t>
            </a:r>
            <a:r>
              <a:rPr lang="en-US" sz="1800" dirty="0"/>
              <a:t>, J. A. &amp; Callahan, C. M. (2008). </a:t>
            </a:r>
            <a:r>
              <a:rPr lang="en-US" sz="1800" i="1" dirty="0"/>
              <a:t>Critical issues and practices in gifted education </a:t>
            </a:r>
            <a:r>
              <a:rPr lang="en-US" sz="1800" dirty="0"/>
              <a:t>(pp. 669-680). Waco, TX: </a:t>
            </a:r>
            <a:r>
              <a:rPr lang="en-US" sz="1800" dirty="0" err="1"/>
              <a:t>Prufrock</a:t>
            </a:r>
            <a:r>
              <a:rPr lang="en-US" sz="1800" dirty="0"/>
              <a:t>.</a:t>
            </a:r>
          </a:p>
          <a:p>
            <a:pPr eaLnBrk="1" hangingPunct="1"/>
            <a:r>
              <a:rPr lang="en-US" sz="1800" dirty="0"/>
              <a:t>Peterson, J. S. (1999). Gifted—through whose cultural lens: A post-positivistic mode of inquiry. </a:t>
            </a:r>
            <a:r>
              <a:rPr lang="en-US" sz="1800" i="1" dirty="0"/>
              <a:t>Journal for the Education of the Gifted, 22, </a:t>
            </a:r>
            <a:r>
              <a:rPr lang="en-US" sz="1800" dirty="0"/>
              <a:t>345-383.</a:t>
            </a:r>
          </a:p>
          <a:p>
            <a:pPr eaLnBrk="1" hangingPunct="1"/>
            <a:r>
              <a:rPr lang="en-US" sz="1800" dirty="0"/>
              <a:t>Reis, S. M., Burns, D. E., &amp; </a:t>
            </a:r>
            <a:r>
              <a:rPr lang="en-US" sz="1800" dirty="0" err="1"/>
              <a:t>Renzulli</a:t>
            </a:r>
            <a:r>
              <a:rPr lang="en-US" sz="1800" dirty="0"/>
              <a:t>, J. S. (1992). Curriculum Compacting: The complete guide to modifying the regular curriculum for high ability students. Mansfield Center, CT: Creative Learning Press</a:t>
            </a:r>
            <a:r>
              <a:rPr lang="en-US" sz="1800" dirty="0" smtClean="0"/>
              <a:t>.</a:t>
            </a:r>
          </a:p>
          <a:p>
            <a:pPr marL="0" indent="0" eaLnBrk="1" hangingPunct="1">
              <a:buNone/>
            </a:pPr>
            <a:endParaRPr lang="en-US" sz="1800" dirty="0" smtClean="0"/>
          </a:p>
        </p:txBody>
      </p:sp>
      <p:sp>
        <p:nvSpPr>
          <p:cNvPr id="266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4C67FBD5-885B-4977-A0B1-5605B88069A0}" type="slidenum">
              <a:rPr lang="en-US" sz="1400">
                <a:latin typeface="Times New Roman" pitchFamily="18" charset="0"/>
              </a:rPr>
              <a:pPr eaLnBrk="1" hangingPunct="1"/>
              <a:t>28</a:t>
            </a:fld>
            <a:endParaRPr lang="en-US" sz="1400">
              <a:latin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References</a:t>
            </a:r>
          </a:p>
        </p:txBody>
      </p:sp>
      <p:sp>
        <p:nvSpPr>
          <p:cNvPr id="3" name="Content Placeholder 2"/>
          <p:cNvSpPr>
            <a:spLocks noGrp="1"/>
          </p:cNvSpPr>
          <p:nvPr>
            <p:ph idx="1"/>
          </p:nvPr>
        </p:nvSpPr>
        <p:spPr>
          <a:xfrm>
            <a:off x="0" y="762000"/>
            <a:ext cx="8763000" cy="5867400"/>
          </a:xfrm>
        </p:spPr>
        <p:txBody>
          <a:bodyPr/>
          <a:lstStyle/>
          <a:p>
            <a:pPr eaLnBrk="1" hangingPunct="1"/>
            <a:r>
              <a:rPr lang="en-US" sz="1800" dirty="0"/>
              <a:t>Reis, S. M., </a:t>
            </a:r>
            <a:r>
              <a:rPr lang="en-US" sz="1800" dirty="0" err="1"/>
              <a:t>McCoach</a:t>
            </a:r>
            <a:r>
              <a:rPr lang="en-US" sz="1800" dirty="0"/>
              <a:t>, D. B., Coyne, M., Schreiber, F. J., Eckert, R, D., &amp; </a:t>
            </a:r>
            <a:r>
              <a:rPr lang="en-US" sz="1800" dirty="0" err="1"/>
              <a:t>Gubbins</a:t>
            </a:r>
            <a:r>
              <a:rPr lang="en-US" sz="1800" dirty="0"/>
              <a:t>, E. J. (2007). Using planned enrichment strategies with direct instruction to improve reading fluency and comprehension: An evidenced-based study. </a:t>
            </a:r>
            <a:r>
              <a:rPr lang="en-US" sz="1800" i="1" dirty="0"/>
              <a:t>Elementary School Journal, 108(1), 3-23.</a:t>
            </a:r>
            <a:r>
              <a:rPr lang="en-US" sz="1800" dirty="0"/>
              <a:t> </a:t>
            </a:r>
            <a:r>
              <a:rPr lang="en-US" sz="1800" dirty="0" err="1"/>
              <a:t>Renzulli</a:t>
            </a:r>
            <a:r>
              <a:rPr lang="en-US" sz="1800" dirty="0"/>
              <a:t>, J.S., Gentry, M., &amp; Reis, S.M. (2003) </a:t>
            </a:r>
            <a:r>
              <a:rPr lang="en-US" sz="1800" i="1" dirty="0"/>
              <a:t>Enrichment clusters: A practical plan for real-world, student-driven learning</a:t>
            </a:r>
            <a:r>
              <a:rPr lang="en-US" sz="1800" dirty="0"/>
              <a:t>. Mansfield Center, CT: Creative Learning Press. </a:t>
            </a:r>
          </a:p>
          <a:p>
            <a:pPr eaLnBrk="1" hangingPunct="1"/>
            <a:r>
              <a:rPr lang="en-US" sz="1800" dirty="0" err="1"/>
              <a:t>Renzulli</a:t>
            </a:r>
            <a:r>
              <a:rPr lang="en-US" sz="1800" dirty="0"/>
              <a:t>, J. S. &amp; Reis, S. M. (1997). </a:t>
            </a:r>
            <a:r>
              <a:rPr lang="en-US" sz="1800" i="1" dirty="0"/>
              <a:t>The </a:t>
            </a:r>
            <a:r>
              <a:rPr lang="en-US" sz="1800" i="1" dirty="0" err="1"/>
              <a:t>schoolwide</a:t>
            </a:r>
            <a:r>
              <a:rPr lang="en-US" sz="1800" i="1" dirty="0"/>
              <a:t> enrichment model: A how-to guide for educational excellence. Mansfield Center, CT: Creative Learning Press.</a:t>
            </a:r>
          </a:p>
          <a:p>
            <a:pPr eaLnBrk="1" hangingPunct="1"/>
            <a:r>
              <a:rPr lang="en-US" sz="1800" dirty="0"/>
              <a:t>Robinson, A., Shore, B. M., &amp; </a:t>
            </a:r>
            <a:r>
              <a:rPr lang="en-US" sz="1800" dirty="0" err="1"/>
              <a:t>Enerson</a:t>
            </a:r>
            <a:r>
              <a:rPr lang="en-US" sz="1800" dirty="0"/>
              <a:t>, D. L. (2007). </a:t>
            </a:r>
            <a:r>
              <a:rPr lang="en-US" sz="1800" i="1" dirty="0"/>
              <a:t>Best practices in gifted education. </a:t>
            </a:r>
            <a:r>
              <a:rPr lang="en-US" sz="1800" dirty="0"/>
              <a:t>Waco, TX: </a:t>
            </a:r>
            <a:r>
              <a:rPr lang="en-US" sz="1800" dirty="0" err="1"/>
              <a:t>Prufrock</a:t>
            </a:r>
            <a:r>
              <a:rPr lang="en-US" sz="1800" dirty="0"/>
              <a:t>.</a:t>
            </a:r>
          </a:p>
          <a:p>
            <a:r>
              <a:rPr lang="en-US" sz="1800" dirty="0" smtClean="0"/>
              <a:t>Romero</a:t>
            </a:r>
            <a:r>
              <a:rPr lang="en-US" sz="1800" dirty="0"/>
              <a:t>, M. K. (1994). Identifying giftedness among </a:t>
            </a:r>
            <a:r>
              <a:rPr lang="en-US" sz="1800" dirty="0" err="1"/>
              <a:t>Keresan</a:t>
            </a:r>
            <a:r>
              <a:rPr lang="en-US" sz="1800" dirty="0"/>
              <a:t> Pueblo Indians: The </a:t>
            </a:r>
            <a:r>
              <a:rPr lang="en-US" sz="1800" dirty="0" err="1"/>
              <a:t>Keres</a:t>
            </a:r>
            <a:r>
              <a:rPr lang="en-US" sz="1800" dirty="0"/>
              <a:t> study. </a:t>
            </a:r>
            <a:r>
              <a:rPr lang="en-US" sz="1800" i="1" dirty="0"/>
              <a:t>Journal of American Indian Education, 34</a:t>
            </a:r>
            <a:r>
              <a:rPr lang="en-US" sz="1800" dirty="0"/>
              <a:t>(1), 35-58. </a:t>
            </a:r>
            <a:endParaRPr lang="en-US" sz="1800" dirty="0" smtClean="0"/>
          </a:p>
          <a:p>
            <a:r>
              <a:rPr lang="en-US" sz="1800" dirty="0" err="1" smtClean="0"/>
              <a:t>Sarouphim</a:t>
            </a:r>
            <a:r>
              <a:rPr lang="en-US" sz="1800" dirty="0"/>
              <a:t>, K. M. (2002). DISCOVER in high school: Identifying gifted Hispanic and Native American students. </a:t>
            </a:r>
            <a:r>
              <a:rPr lang="en-US" sz="1800" i="1" dirty="0"/>
              <a:t>Journal of Secondary Gifted Education, 14</a:t>
            </a:r>
            <a:r>
              <a:rPr lang="en-US" sz="1800" dirty="0"/>
              <a:t>(1), 30-38. </a:t>
            </a:r>
            <a:endParaRPr lang="en-US" sz="1800" dirty="0" smtClean="0"/>
          </a:p>
          <a:p>
            <a:r>
              <a:rPr lang="en-US" sz="1800" dirty="0" err="1" smtClean="0"/>
              <a:t>Sarouphim</a:t>
            </a:r>
            <a:r>
              <a:rPr lang="en-US" sz="1800" dirty="0"/>
              <a:t>, K. M. (2004). DISCOVER in middle school: Identifying gifted minority students. </a:t>
            </a:r>
            <a:r>
              <a:rPr lang="en-US" sz="1800" i="1" dirty="0"/>
              <a:t>Journal of Secondary Gifted Education, 15</a:t>
            </a:r>
            <a:r>
              <a:rPr lang="en-US" sz="1800" dirty="0"/>
              <a:t>(2), 61-69. </a:t>
            </a:r>
          </a:p>
          <a:p>
            <a:pPr eaLnBrk="1" hangingPunct="1"/>
            <a:r>
              <a:rPr lang="en-US" sz="1800" dirty="0" err="1"/>
              <a:t>Tonemah</a:t>
            </a:r>
            <a:r>
              <a:rPr lang="en-US" sz="1800" dirty="0"/>
              <a:t>, S. A. (1987). Assessing American Indian gifted and talented students’ abilities. </a:t>
            </a:r>
            <a:r>
              <a:rPr lang="en-US" sz="1800" i="1" dirty="0"/>
              <a:t>Journal for the Education of the Gifted, 10</a:t>
            </a:r>
            <a:r>
              <a:rPr lang="en-US" sz="1800" dirty="0"/>
              <a:t>(3), 181-194. </a:t>
            </a:r>
          </a:p>
          <a:p>
            <a:pPr eaLnBrk="1" hangingPunct="1"/>
            <a:r>
              <a:rPr lang="en-US" sz="1800" dirty="0" err="1"/>
              <a:t>Tonemah</a:t>
            </a:r>
            <a:r>
              <a:rPr lang="en-US" sz="1800" dirty="0"/>
              <a:t>, S. A.  (1991). Philosophical perspectives of gifted and talented American Indian education. </a:t>
            </a:r>
            <a:r>
              <a:rPr lang="en-US" sz="1800" i="1" dirty="0"/>
              <a:t>Journal of American Indian Education, 31(1).</a:t>
            </a:r>
          </a:p>
          <a:p>
            <a:pPr marL="0" indent="0">
              <a:buNone/>
            </a:pPr>
            <a:endParaRPr lang="en-US" sz="1800" dirty="0"/>
          </a:p>
        </p:txBody>
      </p:sp>
      <p:sp>
        <p:nvSpPr>
          <p:cNvPr id="4" name="Slide Number Placeholder 3"/>
          <p:cNvSpPr>
            <a:spLocks noGrp="1"/>
          </p:cNvSpPr>
          <p:nvPr>
            <p:ph type="sldNum" sz="quarter" idx="12"/>
          </p:nvPr>
        </p:nvSpPr>
        <p:spPr/>
        <p:txBody>
          <a:bodyPr/>
          <a:lstStyle/>
          <a:p>
            <a:r>
              <a:rPr lang="en-US" smtClean="0"/>
              <a:t> Gentry et al., 2011 </a:t>
            </a:r>
            <a:fld id="{9E3A38D4-125A-4783-982D-E6C6C6BEA450}" type="slidenum">
              <a:rPr lang="en-US" smtClean="0"/>
              <a:pPr/>
              <a:t>29</a:t>
            </a:fld>
            <a:endParaRPr lang="en-US"/>
          </a:p>
        </p:txBody>
      </p:sp>
    </p:spTree>
    <p:extLst>
      <p:ext uri="{BB962C8B-B14F-4D97-AF65-F5344CB8AC3E}">
        <p14:creationId xmlns:p14="http://schemas.microsoft.com/office/powerpoint/2010/main" val="75782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Addressing Needs</a:t>
            </a:r>
          </a:p>
        </p:txBody>
      </p:sp>
      <p:sp>
        <p:nvSpPr>
          <p:cNvPr id="34818" name="Content Placeholder 2"/>
          <p:cNvSpPr>
            <a:spLocks noGrp="1"/>
          </p:cNvSpPr>
          <p:nvPr>
            <p:ph idx="1"/>
          </p:nvPr>
        </p:nvSpPr>
        <p:spPr>
          <a:xfrm>
            <a:off x="228600" y="1600200"/>
            <a:ext cx="8229600" cy="4495800"/>
          </a:xfrm>
        </p:spPr>
        <p:txBody>
          <a:bodyPr/>
          <a:lstStyle/>
          <a:p>
            <a:pPr>
              <a:buFont typeface="Wingdings" pitchFamily="2" charset="2"/>
              <a:buNone/>
            </a:pPr>
            <a:r>
              <a:rPr lang="en-US" dirty="0" smtClean="0"/>
              <a:t>Intersecting Literature</a:t>
            </a:r>
          </a:p>
          <a:p>
            <a:pPr>
              <a:buFont typeface="Wingdings" pitchFamily="2" charset="2"/>
              <a:buNone/>
            </a:pPr>
            <a:r>
              <a:rPr lang="en-US" dirty="0" smtClean="0"/>
              <a:t>	Native American Studies (AI/AN)</a:t>
            </a:r>
          </a:p>
          <a:p>
            <a:pPr>
              <a:buFont typeface="Wingdings" pitchFamily="2" charset="2"/>
              <a:buNone/>
            </a:pPr>
            <a:r>
              <a:rPr lang="en-US" dirty="0" smtClean="0"/>
              <a:t>	Rural Schools</a:t>
            </a:r>
          </a:p>
          <a:p>
            <a:pPr>
              <a:buFont typeface="Wingdings" pitchFamily="2" charset="2"/>
              <a:buNone/>
            </a:pPr>
            <a:r>
              <a:rPr lang="en-US" dirty="0" smtClean="0"/>
              <a:t>	Gifted, Creative, and Talented Studies (</a:t>
            </a:r>
            <a:r>
              <a:rPr lang="en-US" i="1" dirty="0" smtClean="0"/>
              <a:t>N</a:t>
            </a:r>
            <a:r>
              <a:rPr lang="en-US" dirty="0" smtClean="0"/>
              <a:t>=20)</a:t>
            </a:r>
          </a:p>
          <a:p>
            <a:pPr>
              <a:buFont typeface="Wingdings" pitchFamily="2" charset="2"/>
              <a:buNone/>
            </a:pPr>
            <a:r>
              <a:rPr lang="en-US" dirty="0" smtClean="0"/>
              <a:t>	Underserved Populations</a:t>
            </a:r>
          </a:p>
          <a:p>
            <a:pPr>
              <a:buFont typeface="Wingdings" pitchFamily="2" charset="2"/>
              <a:buNone/>
            </a:pPr>
            <a:r>
              <a:rPr lang="en-US" dirty="0" smtClean="0"/>
              <a:t>	Culturally Responsive Practices</a:t>
            </a:r>
          </a:p>
          <a:p>
            <a:pPr>
              <a:buFont typeface="Wingdings" pitchFamily="2" charset="2"/>
              <a:buNone/>
            </a:pPr>
            <a:r>
              <a:rPr lang="en-US" dirty="0" smtClean="0"/>
              <a:t>	English Language Learners</a:t>
            </a:r>
          </a:p>
          <a:p>
            <a:pPr>
              <a:buFont typeface="Wingdings" pitchFamily="2" charset="2"/>
              <a:buNone/>
            </a:pPr>
            <a:r>
              <a:rPr lang="en-US" dirty="0" smtClean="0"/>
              <a:t>	Poverty</a:t>
            </a:r>
          </a:p>
          <a:p>
            <a:pPr>
              <a:buFont typeface="Wingdings" pitchFamily="2" charset="2"/>
              <a:buNone/>
            </a:pPr>
            <a:r>
              <a:rPr lang="en-US" dirty="0" smtClean="0"/>
              <a:t>	Special Needs (e.g., remedial, disability)</a:t>
            </a:r>
          </a:p>
        </p:txBody>
      </p:sp>
      <p:sp>
        <p:nvSpPr>
          <p:cNvPr id="348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C1B67AC7-361F-4595-920B-C46D65DBC898}" type="slidenum">
              <a:rPr lang="en-US" sz="1400">
                <a:latin typeface="Times New Roman" pitchFamily="18" charset="0"/>
              </a:rPr>
              <a:pPr eaLnBrk="1" hangingPunct="1"/>
              <a:t>3</a:t>
            </a:fld>
            <a:endParaRPr lang="en-US" sz="1400">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References</a:t>
            </a:r>
          </a:p>
        </p:txBody>
      </p:sp>
      <p:sp>
        <p:nvSpPr>
          <p:cNvPr id="3" name="Content Placeholder 2"/>
          <p:cNvSpPr>
            <a:spLocks noGrp="1"/>
          </p:cNvSpPr>
          <p:nvPr>
            <p:ph idx="1"/>
          </p:nvPr>
        </p:nvSpPr>
        <p:spPr>
          <a:xfrm>
            <a:off x="0" y="762000"/>
            <a:ext cx="8763000" cy="5867400"/>
          </a:xfrm>
        </p:spPr>
        <p:txBody>
          <a:bodyPr/>
          <a:lstStyle/>
          <a:p>
            <a:pPr eaLnBrk="1" hangingPunct="1"/>
            <a:r>
              <a:rPr lang="en-US" sz="1800" dirty="0"/>
              <a:t>Turner, S. L., &amp; </a:t>
            </a:r>
            <a:r>
              <a:rPr lang="en-US" sz="1800" dirty="0" err="1"/>
              <a:t>Lapan</a:t>
            </a:r>
            <a:r>
              <a:rPr lang="en-US" sz="1800" dirty="0"/>
              <a:t>, R. T. (2003). Native American Adolescent Career Development. </a:t>
            </a:r>
            <a:r>
              <a:rPr lang="en-US" sz="1800" i="1" dirty="0"/>
              <a:t>Journal of Career Development, 30(2), </a:t>
            </a:r>
            <a:r>
              <a:rPr lang="en-US" sz="1800" dirty="0"/>
              <a:t>159-172.    </a:t>
            </a:r>
          </a:p>
          <a:p>
            <a:pPr eaLnBrk="1" hangingPunct="1"/>
            <a:r>
              <a:rPr lang="en-US" sz="1800" dirty="0" err="1"/>
              <a:t>Wyner</a:t>
            </a:r>
            <a:r>
              <a:rPr lang="en-US" sz="1800" dirty="0"/>
              <a:t>, J. S., </a:t>
            </a:r>
            <a:r>
              <a:rPr lang="en-US" sz="1800" dirty="0" err="1"/>
              <a:t>Bridgeland</a:t>
            </a:r>
            <a:r>
              <a:rPr lang="en-US" sz="1800" dirty="0"/>
              <a:t>, J. M., &amp; </a:t>
            </a:r>
            <a:r>
              <a:rPr lang="en-US" sz="1800" dirty="0" err="1"/>
              <a:t>DiIulio</a:t>
            </a:r>
            <a:r>
              <a:rPr lang="en-US" sz="1800" dirty="0"/>
              <a:t>, Jr., J. J. (2009). </a:t>
            </a:r>
            <a:r>
              <a:rPr lang="en-US" sz="1800" i="1" dirty="0"/>
              <a:t>Achievement trap: How America is failing millions of high-achieving students </a:t>
            </a:r>
            <a:r>
              <a:rPr lang="en-US" sz="1800" i="1" dirty="0" err="1"/>
              <a:t>fromlower</a:t>
            </a:r>
            <a:r>
              <a:rPr lang="en-US" sz="1800" i="1" dirty="0"/>
              <a:t>-income families (rev ed.). Lansdowne, VA: Jack Kent Cooke Foundation and Civic Enterprises. http://</a:t>
            </a:r>
            <a:r>
              <a:rPr lang="en-US" sz="1800" i="1" dirty="0" err="1"/>
              <a:t>www.jkcf.org</a:t>
            </a:r>
            <a:r>
              <a:rPr lang="en-US" sz="1800" i="1" dirty="0"/>
              <a:t>/news-knowledge/research-reports/ </a:t>
            </a:r>
          </a:p>
          <a:p>
            <a:pPr eaLnBrk="1" hangingPunct="1"/>
            <a:r>
              <a:rPr lang="en-US" sz="1800" dirty="0"/>
              <a:t>Yoon, S. &amp; Gentry, M. (2009). Racial and ethnic representation in gifted programs: Current status of and implications for gifted Asian American students. </a:t>
            </a:r>
            <a:r>
              <a:rPr lang="en-US" sz="1800" i="1" dirty="0"/>
              <a:t>Gifted Child Quarterly, 53, </a:t>
            </a:r>
            <a:r>
              <a:rPr lang="en-US" sz="1800" dirty="0"/>
              <a:t>121-136.</a:t>
            </a:r>
          </a:p>
          <a:p>
            <a:pPr marL="0" indent="0">
              <a:buNone/>
            </a:pPr>
            <a:endParaRPr lang="en-US" sz="1800" dirty="0"/>
          </a:p>
        </p:txBody>
      </p:sp>
      <p:sp>
        <p:nvSpPr>
          <p:cNvPr id="4" name="Slide Number Placeholder 3"/>
          <p:cNvSpPr>
            <a:spLocks noGrp="1"/>
          </p:cNvSpPr>
          <p:nvPr>
            <p:ph type="sldNum" sz="quarter" idx="12"/>
          </p:nvPr>
        </p:nvSpPr>
        <p:spPr/>
        <p:txBody>
          <a:bodyPr/>
          <a:lstStyle/>
          <a:p>
            <a:r>
              <a:rPr lang="en-US" smtClean="0"/>
              <a:t> Gentry et al., 2011 </a:t>
            </a:r>
            <a:fld id="{9E3A38D4-125A-4783-982D-E6C6C6BEA450}" type="slidenum">
              <a:rPr lang="en-US" smtClean="0"/>
              <a:pPr/>
              <a:t>30</a:t>
            </a:fld>
            <a:endParaRPr lang="en-US"/>
          </a:p>
        </p:txBody>
      </p:sp>
    </p:spTree>
    <p:extLst>
      <p:ext uri="{BB962C8B-B14F-4D97-AF65-F5344CB8AC3E}">
        <p14:creationId xmlns:p14="http://schemas.microsoft.com/office/powerpoint/2010/main" val="1445923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smtClean="0"/>
              <a:t>Links</a:t>
            </a:r>
          </a:p>
        </p:txBody>
      </p:sp>
      <p:sp>
        <p:nvSpPr>
          <p:cNvPr id="28674" name="Content Placeholder 2"/>
          <p:cNvSpPr>
            <a:spLocks noGrp="1"/>
          </p:cNvSpPr>
          <p:nvPr>
            <p:ph idx="1"/>
          </p:nvPr>
        </p:nvSpPr>
        <p:spPr>
          <a:xfrm>
            <a:off x="152400" y="1905000"/>
            <a:ext cx="8763000" cy="4191000"/>
          </a:xfrm>
        </p:spPr>
        <p:txBody>
          <a:bodyPr/>
          <a:lstStyle/>
          <a:p>
            <a:pPr eaLnBrk="1" hangingPunct="1"/>
            <a:r>
              <a:rPr lang="en-US" dirty="0" smtClean="0">
                <a:hlinkClick r:id="rId2"/>
              </a:rPr>
              <a:t>www.purdue.edu/geri</a:t>
            </a:r>
          </a:p>
          <a:p>
            <a:pPr eaLnBrk="1" hangingPunct="1"/>
            <a:r>
              <a:rPr lang="en-US" dirty="0" smtClean="0">
                <a:hlinkClick r:id="rId3"/>
              </a:rPr>
              <a:t>www.gifted.uconn.edu</a:t>
            </a:r>
          </a:p>
          <a:p>
            <a:pPr eaLnBrk="1" hangingPunct="1"/>
            <a:r>
              <a:rPr lang="en-US" dirty="0" smtClean="0">
                <a:hlinkClick r:id="rId3"/>
              </a:rPr>
              <a:t>www.hoagiesgifted.org</a:t>
            </a:r>
            <a:endParaRPr lang="en-US" dirty="0" smtClean="0"/>
          </a:p>
          <a:p>
            <a:pPr eaLnBrk="1" hangingPunct="1"/>
            <a:r>
              <a:rPr lang="en-US" dirty="0" smtClean="0">
                <a:hlinkClick r:id="rId4"/>
              </a:rPr>
              <a:t>www.nagc.org</a:t>
            </a:r>
            <a:endParaRPr lang="en-US" dirty="0" smtClean="0"/>
          </a:p>
          <a:p>
            <a:pPr eaLnBrk="1" hangingPunct="1"/>
            <a:r>
              <a:rPr lang="en-US" dirty="0" smtClean="0">
                <a:hlinkClick r:id="rId5"/>
              </a:rPr>
              <a:t>www.aeragifted.net</a:t>
            </a:r>
            <a:r>
              <a:rPr lang="en-US" dirty="0" smtClean="0"/>
              <a:t>  </a:t>
            </a:r>
          </a:p>
          <a:p>
            <a:pPr eaLnBrk="1" hangingPunct="1"/>
            <a:r>
              <a:rPr lang="en-US" u="sng" dirty="0">
                <a:hlinkClick r:id="rId6"/>
              </a:rPr>
              <a:t>http://ceep.indiana.edu/mindthegap</a:t>
            </a:r>
            <a:r>
              <a:rPr lang="en-US" u="sng" dirty="0" smtClean="0">
                <a:hlinkClick r:id="rId6"/>
              </a:rPr>
              <a:t>/</a:t>
            </a:r>
            <a:endParaRPr lang="en-US" u="sng" dirty="0" smtClean="0"/>
          </a:p>
          <a:p>
            <a:pPr eaLnBrk="1" hangingPunct="1"/>
            <a:endParaRPr lang="en-US" dirty="0" smtClean="0"/>
          </a:p>
        </p:txBody>
      </p:sp>
      <p:sp>
        <p:nvSpPr>
          <p:cNvPr id="286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dirty="0">
                <a:latin typeface="Times New Roman" pitchFamily="18" charset="0"/>
              </a:rPr>
              <a:t> Gentry et al., 2011 </a:t>
            </a:r>
            <a:fld id="{8269CC39-97A4-4C10-9141-3EA7A35B3557}" type="slidenum">
              <a:rPr lang="en-US" sz="1400">
                <a:latin typeface="Times New Roman" pitchFamily="18" charset="0"/>
              </a:rPr>
              <a:pPr eaLnBrk="1" hangingPunct="1"/>
              <a:t>31</a:t>
            </a:fld>
            <a:endParaRPr lang="en-US" sz="1400" dirty="0">
              <a:latin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smtClean="0"/>
              <a:t>Links</a:t>
            </a:r>
          </a:p>
        </p:txBody>
      </p:sp>
      <p:sp>
        <p:nvSpPr>
          <p:cNvPr id="28674" name="Content Placeholder 2"/>
          <p:cNvSpPr>
            <a:spLocks noGrp="1"/>
          </p:cNvSpPr>
          <p:nvPr>
            <p:ph idx="1"/>
          </p:nvPr>
        </p:nvSpPr>
        <p:spPr>
          <a:xfrm>
            <a:off x="152400" y="1752600"/>
            <a:ext cx="8763000" cy="4343400"/>
          </a:xfrm>
        </p:spPr>
        <p:txBody>
          <a:bodyPr/>
          <a:lstStyle/>
          <a:p>
            <a:pPr eaLnBrk="1" hangingPunct="1"/>
            <a:r>
              <a:rPr lang="en-US" u="sng" dirty="0">
                <a:hlinkClick r:id="rId2"/>
              </a:rPr>
              <a:t>http://nces.ed.gov/nationsreportcard/pubs/studies/2010462.asp</a:t>
            </a:r>
            <a:endParaRPr lang="en-US" u="sng" dirty="0"/>
          </a:p>
          <a:p>
            <a:pPr eaLnBrk="1" hangingPunct="1"/>
            <a:r>
              <a:rPr lang="en-US" u="sng" dirty="0" smtClean="0">
                <a:hlinkClick r:id="rId3"/>
              </a:rPr>
              <a:t>http</a:t>
            </a:r>
            <a:r>
              <a:rPr lang="en-US" u="sng" dirty="0">
                <a:hlinkClick r:id="rId3"/>
              </a:rPr>
              <a:t>://nces.ed.gov/nationsreportcard/pubs/studies/</a:t>
            </a:r>
            <a:r>
              <a:rPr lang="en-US" u="sng" dirty="0" smtClean="0">
                <a:hlinkClick r:id="rId3"/>
              </a:rPr>
              <a:t>2010463.asp</a:t>
            </a:r>
            <a:endParaRPr lang="en-US" u="sng" dirty="0" smtClean="0"/>
          </a:p>
          <a:p>
            <a:pPr eaLnBrk="1" hangingPunct="1"/>
            <a:r>
              <a:rPr lang="en-US" u="sng" dirty="0">
                <a:hlinkClick r:id="rId4"/>
              </a:rPr>
              <a:t>http://www.civicenterprises.net/pdfs/</a:t>
            </a:r>
            <a:r>
              <a:rPr lang="en-US" u="sng" dirty="0" smtClean="0">
                <a:hlinkClick r:id="rId4"/>
              </a:rPr>
              <a:t>jkc.pdf</a:t>
            </a:r>
            <a:endParaRPr lang="en-US" u="sng" dirty="0" smtClean="0"/>
          </a:p>
          <a:p>
            <a:pPr eaLnBrk="1" hangingPunct="1"/>
            <a:r>
              <a:rPr lang="en-US" dirty="0" smtClean="0">
                <a:hlinkClick r:id="rId5"/>
              </a:rPr>
              <a:t>www.nationdeceived.org</a:t>
            </a:r>
            <a:r>
              <a:rPr lang="en-US" dirty="0"/>
              <a:t> </a:t>
            </a:r>
            <a:endParaRPr lang="en-US" dirty="0" smtClean="0"/>
          </a:p>
          <a:p>
            <a:pPr eaLnBrk="1" hangingPunct="1"/>
            <a:endParaRPr lang="en-US" dirty="0" smtClean="0"/>
          </a:p>
        </p:txBody>
      </p:sp>
      <p:sp>
        <p:nvSpPr>
          <p:cNvPr id="286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dirty="0">
                <a:latin typeface="Times New Roman" pitchFamily="18" charset="0"/>
              </a:rPr>
              <a:t> Gentry et al., 2011 </a:t>
            </a:r>
            <a:fld id="{8269CC39-97A4-4C10-9141-3EA7A35B3557}" type="slidenum">
              <a:rPr lang="en-US" sz="1400">
                <a:latin typeface="Times New Roman" pitchFamily="18" charset="0"/>
              </a:rPr>
              <a:pPr eaLnBrk="1" hangingPunct="1"/>
              <a:t>32</a:t>
            </a:fld>
            <a:endParaRPr lang="en-US" sz="1400" dirty="0">
              <a:latin typeface="Times New Roman" pitchFamily="18" charset="0"/>
            </a:endParaRPr>
          </a:p>
        </p:txBody>
      </p:sp>
    </p:spTree>
    <p:extLst>
      <p:ext uri="{BB962C8B-B14F-4D97-AF65-F5344CB8AC3E}">
        <p14:creationId xmlns:p14="http://schemas.microsoft.com/office/powerpoint/2010/main" val="546269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endParaRPr lang="en-US" dirty="0" smtClean="0"/>
          </a:p>
        </p:txBody>
      </p:sp>
      <p:sp>
        <p:nvSpPr>
          <p:cNvPr id="27650" name="Content Placeholder 2"/>
          <p:cNvSpPr>
            <a:spLocks noGrp="1"/>
          </p:cNvSpPr>
          <p:nvPr>
            <p:ph idx="1"/>
          </p:nvPr>
        </p:nvSpPr>
        <p:spPr>
          <a:xfrm>
            <a:off x="228600" y="1981200"/>
            <a:ext cx="8610600" cy="4114800"/>
          </a:xfrm>
        </p:spPr>
        <p:txBody>
          <a:bodyPr/>
          <a:lstStyle/>
          <a:p>
            <a:pPr marL="0" indent="0" algn="ctr" eaLnBrk="1" hangingPunct="1">
              <a:buFont typeface="Wingdings" pitchFamily="2" charset="2"/>
              <a:buNone/>
            </a:pPr>
            <a:r>
              <a:rPr lang="en-US" sz="3600" dirty="0" smtClean="0"/>
              <a:t>If we are to achieve a richer culture, rich in contrasting values, we must recognize the whole gamut of human potentialities, and so weave a less arbitrary social fabric, one in which each diverse human gift will find a fitting place. </a:t>
            </a:r>
          </a:p>
          <a:p>
            <a:pPr marL="0" indent="0" algn="r" eaLnBrk="1" hangingPunct="1">
              <a:buFont typeface="Wingdings" pitchFamily="2" charset="2"/>
              <a:buNone/>
            </a:pPr>
            <a:r>
              <a:rPr lang="en-US" sz="2800" dirty="0" smtClean="0"/>
              <a:t>--Margaret Mead</a:t>
            </a:r>
          </a:p>
          <a:p>
            <a:pPr marL="0" indent="0" eaLnBrk="1" hangingPunct="1">
              <a:buFont typeface="Wingdings" pitchFamily="2" charset="2"/>
              <a:buNone/>
            </a:pPr>
            <a:endParaRPr lang="en-US" sz="1800" dirty="0" smtClean="0"/>
          </a:p>
        </p:txBody>
      </p:sp>
      <p:sp>
        <p:nvSpPr>
          <p:cNvPr id="2765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61F9C96A-62BA-4987-9849-18E8272DE960}" type="slidenum">
              <a:rPr lang="en-US" sz="1400">
                <a:latin typeface="Times New Roman" pitchFamily="18" charset="0"/>
              </a:rPr>
              <a:pPr eaLnBrk="1" hangingPunct="1"/>
              <a:t>33</a:t>
            </a:fld>
            <a:endParaRPr lang="en-US" sz="140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609600"/>
            <a:ext cx="8839200" cy="1143000"/>
          </a:xfrm>
        </p:spPr>
        <p:txBody>
          <a:bodyPr/>
          <a:lstStyle/>
          <a:p>
            <a:r>
              <a:rPr lang="en-US" smtClean="0"/>
              <a:t>Native Americans in GCT Literature</a:t>
            </a:r>
          </a:p>
        </p:txBody>
      </p:sp>
      <p:sp>
        <p:nvSpPr>
          <p:cNvPr id="16386" name="Content Placeholder 2"/>
          <p:cNvSpPr>
            <a:spLocks noGrp="1"/>
          </p:cNvSpPr>
          <p:nvPr>
            <p:ph idx="1"/>
          </p:nvPr>
        </p:nvSpPr>
        <p:spPr/>
        <p:txBody>
          <a:bodyPr/>
          <a:lstStyle/>
          <a:p>
            <a:r>
              <a:rPr lang="en-US" dirty="0" smtClean="0"/>
              <a:t>Rarely addressed (See summary)</a:t>
            </a:r>
          </a:p>
          <a:p>
            <a:r>
              <a:rPr lang="en-US" dirty="0" smtClean="0"/>
              <a:t>Little exists in recent years</a:t>
            </a:r>
          </a:p>
          <a:p>
            <a:r>
              <a:rPr lang="en-US" dirty="0" smtClean="0"/>
              <a:t>Trend studies using NAEP data</a:t>
            </a:r>
          </a:p>
          <a:p>
            <a:r>
              <a:rPr lang="en-US" dirty="0" smtClean="0"/>
              <a:t>Non-empirical</a:t>
            </a:r>
          </a:p>
          <a:p>
            <a:r>
              <a:rPr lang="en-US" dirty="0" smtClean="0"/>
              <a:t>Lacks generalizability (a good thing?)</a:t>
            </a:r>
          </a:p>
          <a:p>
            <a:r>
              <a:rPr lang="en-US" dirty="0" smtClean="0"/>
              <a:t>Frequently eliminated from large studies due to small numbers (e.g., Excellence Gap)</a:t>
            </a:r>
          </a:p>
        </p:txBody>
      </p:sp>
      <p:sp>
        <p:nvSpPr>
          <p:cNvPr id="1638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002ECE2F-0B92-4BB6-A5A9-7BC38410E5F0}" type="slidenum">
              <a:rPr lang="en-US" sz="1400">
                <a:latin typeface="Times New Roman" pitchFamily="18" charset="0"/>
              </a:rPr>
              <a:pPr eaLnBrk="1" hangingPunct="1"/>
              <a:t>4</a:t>
            </a:fld>
            <a:endParaRPr lang="en-US" sz="140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endParaRPr lang="en-US" smtClean="0"/>
          </a:p>
        </p:txBody>
      </p:sp>
      <p:sp>
        <p:nvSpPr>
          <p:cNvPr id="17410" name="Content Placeholder 2"/>
          <p:cNvSpPr>
            <a:spLocks noGrp="1"/>
          </p:cNvSpPr>
          <p:nvPr>
            <p:ph idx="1"/>
          </p:nvPr>
        </p:nvSpPr>
        <p:spPr/>
        <p:txBody>
          <a:bodyPr/>
          <a:lstStyle/>
          <a:p>
            <a:pPr eaLnBrk="1" hangingPunct="1"/>
            <a:endParaRPr lang="en-US" smtClean="0"/>
          </a:p>
        </p:txBody>
      </p:sp>
      <p:pic>
        <p:nvPicPr>
          <p:cNvPr id="174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D2C14ED7-7843-497A-9E6C-375D7038A288}" type="slidenum">
              <a:rPr lang="en-US" sz="1400">
                <a:latin typeface="Times New Roman" pitchFamily="18" charset="0"/>
              </a:rPr>
              <a:pPr eaLnBrk="1" hangingPunct="1"/>
              <a:t>5</a:t>
            </a:fld>
            <a:endParaRPr lang="en-US" sz="1400">
              <a:latin typeface="Times New Roman" pitchFamily="18" charset="0"/>
            </a:endParaRPr>
          </a:p>
        </p:txBody>
      </p:sp>
      <p:sp>
        <p:nvSpPr>
          <p:cNvPr id="7" name="TextBox 6"/>
          <p:cNvSpPr txBox="1"/>
          <p:nvPr/>
        </p:nvSpPr>
        <p:spPr>
          <a:xfrm>
            <a:off x="228600" y="6096000"/>
            <a:ext cx="2209800" cy="338138"/>
          </a:xfrm>
          <a:prstGeom prst="rect">
            <a:avLst/>
          </a:prstGeom>
          <a:noFill/>
        </p:spPr>
        <p:txBody>
          <a:bodyPr>
            <a:spAutoFit/>
          </a:bodyPr>
          <a:lstStyle/>
          <a:p>
            <a:pPr>
              <a:defRPr/>
            </a:pPr>
            <a:r>
              <a:rPr lang="en-US" sz="1600" dirty="0">
                <a:latin typeface="+mj-lt"/>
                <a:ea typeface="ＭＳ Ｐゴシック" charset="0"/>
                <a:cs typeface="ＭＳ Ｐゴシック" charset="0"/>
              </a:rPr>
              <a:t>(Yoon &amp; Gentry, 2009)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5"/>
          <p:cNvSpPr>
            <a:spLocks noGrp="1"/>
          </p:cNvSpPr>
          <p:nvPr>
            <p:ph idx="1"/>
          </p:nvPr>
        </p:nvSpPr>
        <p:spPr>
          <a:xfrm>
            <a:off x="0" y="1981200"/>
            <a:ext cx="9144000" cy="4114800"/>
          </a:xfrm>
        </p:spPr>
        <p:txBody>
          <a:bodyPr/>
          <a:lstStyle/>
          <a:p>
            <a:pPr eaLnBrk="1" hangingPunct="1">
              <a:buFont typeface="Wingdings" pitchFamily="2" charset="2"/>
              <a:buNone/>
            </a:pPr>
            <a:r>
              <a:rPr lang="en-US" sz="2800" b="1" smtClean="0"/>
              <a:t>	</a:t>
            </a:r>
            <a:r>
              <a:rPr lang="ja-JP" altLang="en-US" sz="2800" b="1" smtClean="0"/>
              <a:t>“</a:t>
            </a:r>
            <a:r>
              <a:rPr lang="en-US" altLang="ja-JP" sz="2800" b="1" smtClean="0"/>
              <a:t>…an achievement gap exists at higher levels of academic performance. The economically disadvantaged, English Language Learners, and historically underprivileged minorities represent a smaller proportion of students scoring at the highest levels of achievement…The presence of an excellence gap is demonstrated both on national and state assessments …the proportion of all students (including more advantaged groups) that score at the highest level constitutes a relatively small share of all students…</a:t>
            </a:r>
            <a:r>
              <a:rPr lang="ja-JP" altLang="en-US" sz="2800" b="1" smtClean="0"/>
              <a:t>”</a:t>
            </a:r>
            <a:r>
              <a:rPr lang="en-US" altLang="ja-JP" sz="2800" b="1" smtClean="0"/>
              <a:t> </a:t>
            </a:r>
            <a:endParaRPr lang="en-US" sz="2800" smtClean="0"/>
          </a:p>
        </p:txBody>
      </p:sp>
      <p:sp>
        <p:nvSpPr>
          <p:cNvPr id="18434" name="Title 6"/>
          <p:cNvSpPr>
            <a:spLocks noGrp="1"/>
          </p:cNvSpPr>
          <p:nvPr>
            <p:ph type="title"/>
          </p:nvPr>
        </p:nvSpPr>
        <p:spPr/>
        <p:txBody>
          <a:bodyPr/>
          <a:lstStyle/>
          <a:p>
            <a:pPr eaLnBrk="1" hangingPunct="1"/>
            <a:r>
              <a:rPr lang="en-US" smtClean="0"/>
              <a:t>The Excellence Gap</a:t>
            </a:r>
            <a:r>
              <a:rPr lang="en-US" i="0" smtClean="0"/>
              <a:t> </a:t>
            </a:r>
            <a:br>
              <a:rPr lang="en-US" i="0" smtClean="0"/>
            </a:br>
            <a:r>
              <a:rPr lang="en-US" sz="2400" i="0" smtClean="0"/>
              <a:t>(Plucker et al., 2010)</a:t>
            </a:r>
            <a:endParaRPr lang="en-US" smtClean="0"/>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60ECFF19-EC0E-4989-AE6B-CA9C4660A1EF}" type="slidenum">
              <a:rPr lang="en-US" sz="1400">
                <a:latin typeface="Times New Roman" pitchFamily="18" charset="0"/>
              </a:rPr>
              <a:pPr eaLnBrk="1" hangingPunct="1"/>
              <a:t>6</a:t>
            </a:fld>
            <a:endParaRPr lang="en-US" sz="140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85800" y="76200"/>
            <a:ext cx="7772400" cy="1143000"/>
          </a:xfrm>
        </p:spPr>
        <p:txBody>
          <a:bodyPr/>
          <a:lstStyle/>
          <a:p>
            <a:pPr eaLnBrk="1" hangingPunct="1"/>
            <a:r>
              <a:rPr lang="en-US" smtClean="0"/>
              <a:t>Poverty</a:t>
            </a:r>
            <a:r>
              <a:rPr lang="en-US" sz="2800" i="0" smtClean="0"/>
              <a:t> </a:t>
            </a:r>
            <a:br>
              <a:rPr lang="en-US" sz="2800" i="0" smtClean="0"/>
            </a:br>
            <a:r>
              <a:rPr lang="en-US" sz="2800" i="0" smtClean="0"/>
              <a:t>(Wyner et al. 2009)</a:t>
            </a:r>
            <a:endParaRPr lang="en-US" smtClean="0"/>
          </a:p>
        </p:txBody>
      </p:sp>
      <p:sp>
        <p:nvSpPr>
          <p:cNvPr id="19458" name="Content Placeholder 2"/>
          <p:cNvSpPr>
            <a:spLocks noGrp="1"/>
          </p:cNvSpPr>
          <p:nvPr>
            <p:ph idx="1"/>
          </p:nvPr>
        </p:nvSpPr>
        <p:spPr>
          <a:xfrm>
            <a:off x="0" y="1371600"/>
            <a:ext cx="9144000" cy="4267200"/>
          </a:xfrm>
        </p:spPr>
        <p:txBody>
          <a:bodyPr/>
          <a:lstStyle/>
          <a:p>
            <a:pPr eaLnBrk="1" hangingPunct="1"/>
            <a:r>
              <a:rPr lang="en-US" sz="2800" dirty="0" smtClean="0"/>
              <a:t>3.4 million high-achieving students from low-income families</a:t>
            </a:r>
          </a:p>
          <a:p>
            <a:pPr eaLnBrk="1" hangingPunct="1"/>
            <a:r>
              <a:rPr lang="en-US" sz="2800" dirty="0" smtClean="0"/>
              <a:t>Over time, they are less likely than their non-low income peers to</a:t>
            </a:r>
          </a:p>
          <a:p>
            <a:pPr lvl="1" eaLnBrk="1" hangingPunct="1"/>
            <a:r>
              <a:rPr lang="en-US" dirty="0" smtClean="0"/>
              <a:t>Persist</a:t>
            </a:r>
          </a:p>
          <a:p>
            <a:pPr lvl="1" eaLnBrk="1" hangingPunct="1"/>
            <a:r>
              <a:rPr lang="en-US" dirty="0" smtClean="0"/>
              <a:t>Improve</a:t>
            </a:r>
          </a:p>
          <a:p>
            <a:pPr lvl="1" eaLnBrk="1" hangingPunct="1"/>
            <a:r>
              <a:rPr lang="en-US" dirty="0" smtClean="0"/>
              <a:t>Graduate HS</a:t>
            </a:r>
          </a:p>
          <a:p>
            <a:pPr lvl="1" eaLnBrk="1" hangingPunct="1"/>
            <a:r>
              <a:rPr lang="en-US" dirty="0" smtClean="0"/>
              <a:t>Attend college (or attend selective college)</a:t>
            </a:r>
          </a:p>
          <a:p>
            <a:pPr lvl="1" eaLnBrk="1" hangingPunct="1"/>
            <a:r>
              <a:rPr lang="en-US" dirty="0" smtClean="0"/>
              <a:t>Earn a bachelor</a:t>
            </a:r>
            <a:r>
              <a:rPr lang="ja-JP" altLang="en-US" dirty="0" smtClean="0"/>
              <a:t>’</a:t>
            </a:r>
            <a:r>
              <a:rPr lang="en-US" altLang="ja-JP" dirty="0" smtClean="0"/>
              <a:t>s degree</a:t>
            </a:r>
          </a:p>
          <a:p>
            <a:pPr lvl="1" eaLnBrk="1" hangingPunct="1"/>
            <a:r>
              <a:rPr lang="en-US" dirty="0" smtClean="0"/>
              <a:t>Achieve at highest levels</a:t>
            </a:r>
          </a:p>
        </p:txBody>
      </p:sp>
      <p:sp>
        <p:nvSpPr>
          <p:cNvPr id="194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89E6A330-4639-489E-A1CD-E38DB7C76EB7}" type="slidenum">
              <a:rPr lang="en-US" sz="1400">
                <a:latin typeface="Times New Roman" pitchFamily="18" charset="0"/>
              </a:rPr>
              <a:pPr eaLnBrk="1" hangingPunct="1"/>
              <a:t>7</a:t>
            </a:fld>
            <a:endParaRPr lang="en-US" sz="140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endParaRPr lang="en-US" smtClean="0"/>
          </a:p>
        </p:txBody>
      </p:sp>
      <p:pic>
        <p:nvPicPr>
          <p:cNvPr id="35842" name="Content Placeholder 4" descr="_09_AchievementTrap-revised-08.05.09 (dragged).pdf"/>
          <p:cNvPicPr>
            <a:picLocks noGrp="1" noChangeAspect="1"/>
          </p:cNvPicPr>
          <p:nvPr>
            <p:ph idx="1"/>
          </p:nvPr>
        </p:nvPicPr>
        <p:blipFill>
          <a:blip r:embed="rId2">
            <a:extLst>
              <a:ext uri="{28A0092B-C50C-407E-A947-70E740481C1C}">
                <a14:useLocalDpi xmlns:a14="http://schemas.microsoft.com/office/drawing/2010/main" val="0"/>
              </a:ext>
            </a:extLst>
          </a:blip>
          <a:srcRect t="29546" b="29546"/>
          <a:stretch>
            <a:fillRect/>
          </a:stretch>
        </p:blipFill>
        <p:spPr>
          <a:xfrm>
            <a:off x="76200" y="-152400"/>
            <a:ext cx="9067800" cy="6858000"/>
          </a:xfrm>
        </p:spPr>
      </p:pic>
      <p:sp>
        <p:nvSpPr>
          <p:cNvPr id="3584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3352193B-5E78-4F36-8CEF-9E814885C208}" type="slidenum">
              <a:rPr lang="en-US" sz="1400">
                <a:latin typeface="Times New Roman" pitchFamily="18" charset="0"/>
              </a:rPr>
              <a:pPr eaLnBrk="1" hangingPunct="1"/>
              <a:t>8</a:t>
            </a:fld>
            <a:endParaRPr lang="en-US" sz="1400">
              <a:latin typeface="Times New Roman" pitchFamily="18" charset="0"/>
            </a:endParaRPr>
          </a:p>
        </p:txBody>
      </p:sp>
      <p:sp>
        <p:nvSpPr>
          <p:cNvPr id="9" name="TextBox 8"/>
          <p:cNvSpPr txBox="1"/>
          <p:nvPr/>
        </p:nvSpPr>
        <p:spPr>
          <a:xfrm>
            <a:off x="6553200" y="304800"/>
            <a:ext cx="2133600" cy="307975"/>
          </a:xfrm>
          <a:prstGeom prst="rect">
            <a:avLst/>
          </a:prstGeom>
          <a:noFill/>
        </p:spPr>
        <p:txBody>
          <a:bodyPr>
            <a:spAutoFit/>
          </a:bodyPr>
          <a:lstStyle/>
          <a:p>
            <a:pPr>
              <a:defRPr/>
            </a:pPr>
            <a:r>
              <a:rPr lang="en-US" sz="1400" dirty="0">
                <a:latin typeface="+mj-lt"/>
                <a:ea typeface="ＭＳ Ｐゴシック" charset="0"/>
                <a:cs typeface="ＭＳ Ｐゴシック" charset="0"/>
              </a:rPr>
              <a:t>(</a:t>
            </a:r>
            <a:r>
              <a:rPr lang="en-US" sz="1400" dirty="0" err="1">
                <a:latin typeface="+mj-lt"/>
                <a:ea typeface="ＭＳ Ｐゴシック" charset="0"/>
                <a:cs typeface="ＭＳ Ｐゴシック" charset="0"/>
              </a:rPr>
              <a:t>Wyner</a:t>
            </a:r>
            <a:r>
              <a:rPr lang="en-US" sz="1400" dirty="0">
                <a:latin typeface="+mj-lt"/>
                <a:ea typeface="ＭＳ Ｐゴシック" charset="0"/>
                <a:cs typeface="ＭＳ Ｐゴシック" charset="0"/>
              </a:rPr>
              <a:t> et al., 2009)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endParaRPr lang="en-US" smtClean="0"/>
          </a:p>
        </p:txBody>
      </p:sp>
      <p:pic>
        <p:nvPicPr>
          <p:cNvPr id="36866" name="Content Placeholder 4" descr="indian.4.math.proficiency.tiff"/>
          <p:cNvPicPr>
            <a:picLocks noGrp="1" noChangeAspect="1"/>
          </p:cNvPicPr>
          <p:nvPr>
            <p:ph idx="1"/>
          </p:nvPr>
        </p:nvPicPr>
        <p:blipFill>
          <a:blip r:embed="rId2">
            <a:extLst>
              <a:ext uri="{28A0092B-C50C-407E-A947-70E740481C1C}">
                <a14:useLocalDpi xmlns:a14="http://schemas.microsoft.com/office/drawing/2010/main" val="0"/>
              </a:ext>
            </a:extLst>
          </a:blip>
          <a:srcRect l="1318" r="1318"/>
          <a:stretch>
            <a:fillRect/>
          </a:stretch>
        </p:blipFill>
        <p:spPr>
          <a:xfrm>
            <a:off x="0" y="609600"/>
            <a:ext cx="9144000" cy="5562600"/>
          </a:xfrm>
        </p:spPr>
      </p:pic>
      <p:sp>
        <p:nvSpPr>
          <p:cNvPr id="36867"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Comic Sans MS" pitchFamily="66" charset="0"/>
                <a:ea typeface="MS PGothic" pitchFamily="34" charset="-128"/>
              </a:defRPr>
            </a:lvl1pPr>
            <a:lvl2pPr marL="742950" indent="-285750" eaLnBrk="0" hangingPunct="0">
              <a:defRPr sz="3200">
                <a:solidFill>
                  <a:schemeClr val="tx1"/>
                </a:solidFill>
                <a:latin typeface="Comic Sans MS" pitchFamily="66" charset="0"/>
                <a:ea typeface="MS PGothic" pitchFamily="34" charset="-128"/>
              </a:defRPr>
            </a:lvl2pPr>
            <a:lvl3pPr marL="1143000" indent="-228600" eaLnBrk="0" hangingPunct="0">
              <a:defRPr sz="3200">
                <a:solidFill>
                  <a:schemeClr val="tx1"/>
                </a:solidFill>
                <a:latin typeface="Comic Sans MS" pitchFamily="66" charset="0"/>
                <a:ea typeface="MS PGothic" pitchFamily="34" charset="-128"/>
              </a:defRPr>
            </a:lvl3pPr>
            <a:lvl4pPr marL="1600200" indent="-228600" eaLnBrk="0" hangingPunct="0">
              <a:defRPr sz="3200">
                <a:solidFill>
                  <a:schemeClr val="tx1"/>
                </a:solidFill>
                <a:latin typeface="Comic Sans MS" pitchFamily="66" charset="0"/>
                <a:ea typeface="MS PGothic" pitchFamily="34" charset="-128"/>
              </a:defRPr>
            </a:lvl4pPr>
            <a:lvl5pPr marL="2057400" indent="-228600" eaLnBrk="0" hangingPunct="0">
              <a:defRPr sz="32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32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32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32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3200">
                <a:solidFill>
                  <a:schemeClr val="tx1"/>
                </a:solidFill>
                <a:latin typeface="Comic Sans MS" pitchFamily="66" charset="0"/>
                <a:ea typeface="MS PGothic" pitchFamily="34" charset="-128"/>
              </a:defRPr>
            </a:lvl9pPr>
          </a:lstStyle>
          <a:p>
            <a:pPr eaLnBrk="1" hangingPunct="1"/>
            <a:r>
              <a:rPr lang="en-US" sz="1400">
                <a:latin typeface="Times New Roman" pitchFamily="18" charset="0"/>
              </a:rPr>
              <a:t> Gentry et al., 2011 </a:t>
            </a:r>
            <a:fld id="{57962CB8-CA83-418B-B781-1652CC218AC1}" type="slidenum">
              <a:rPr lang="en-US" sz="1400">
                <a:latin typeface="Times New Roman" pitchFamily="18" charset="0"/>
              </a:rPr>
              <a:pPr eaLnBrk="1" hangingPunct="1"/>
              <a:t>9</a:t>
            </a:fld>
            <a:endParaRPr lang="en-US" sz="1400">
              <a:latin typeface="Times New Roman" pitchFamily="18" charset="0"/>
            </a:endParaRPr>
          </a:p>
        </p:txBody>
      </p:sp>
    </p:spTree>
  </p:cSld>
  <p:clrMapOvr>
    <a:masterClrMapping/>
  </p:clrMapOvr>
</p:sld>
</file>

<file path=ppt/theme/theme1.xml><?xml version="1.0" encoding="utf-8"?>
<a:theme xmlns:a="http://schemas.openxmlformats.org/drawingml/2006/main" name="Sakura">
  <a:themeElements>
    <a:clrScheme name="Sakura 1">
      <a:dk1>
        <a:srgbClr val="463634"/>
      </a:dk1>
      <a:lt1>
        <a:srgbClr val="AA947E"/>
      </a:lt1>
      <a:dk2>
        <a:srgbClr val="795241"/>
      </a:dk2>
      <a:lt2>
        <a:srgbClr val="000000"/>
      </a:lt2>
      <a:accent1>
        <a:srgbClr val="F9DBD3"/>
      </a:accent1>
      <a:accent2>
        <a:srgbClr val="DACA9C"/>
      </a:accent2>
      <a:accent3>
        <a:srgbClr val="D2C8C0"/>
      </a:accent3>
      <a:accent4>
        <a:srgbClr val="3A2D2B"/>
      </a:accent4>
      <a:accent5>
        <a:srgbClr val="FBEAE6"/>
      </a:accent5>
      <a:accent6>
        <a:srgbClr val="C5B78D"/>
      </a:accent6>
      <a:hlink>
        <a:srgbClr val="393A18"/>
      </a:hlink>
      <a:folHlink>
        <a:srgbClr val="560000"/>
      </a:folHlink>
    </a:clrScheme>
    <a:fontScheme name="Sakur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Comic Sans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Comic Sans MS" charset="0"/>
          </a:defRPr>
        </a:defPPr>
      </a:lstStyle>
    </a:lnDef>
  </a:objectDefaults>
  <a:extraClrSchemeLst>
    <a:extraClrScheme>
      <a:clrScheme name="Sakura 1">
        <a:dk1>
          <a:srgbClr val="463634"/>
        </a:dk1>
        <a:lt1>
          <a:srgbClr val="AA947E"/>
        </a:lt1>
        <a:dk2>
          <a:srgbClr val="795241"/>
        </a:dk2>
        <a:lt2>
          <a:srgbClr val="000000"/>
        </a:lt2>
        <a:accent1>
          <a:srgbClr val="F9DBD3"/>
        </a:accent1>
        <a:accent2>
          <a:srgbClr val="DACA9C"/>
        </a:accent2>
        <a:accent3>
          <a:srgbClr val="D2C8C0"/>
        </a:accent3>
        <a:accent4>
          <a:srgbClr val="3A2D2B"/>
        </a:accent4>
        <a:accent5>
          <a:srgbClr val="FBEAE6"/>
        </a:accent5>
        <a:accent6>
          <a:srgbClr val="C5B78D"/>
        </a:accent6>
        <a:hlink>
          <a:srgbClr val="393A18"/>
        </a:hlink>
        <a:folHlink>
          <a:srgbClr val="560000"/>
        </a:folHlink>
      </a:clrScheme>
      <a:clrMap bg1="lt1" tx1="dk1" bg2="lt2" tx2="dk2" accent1="accent1" accent2="accent2" accent3="accent3" accent4="accent4" accent5="accent5" accent6="accent6" hlink="hlink" folHlink="folHlink"/>
    </a:extraClrScheme>
    <a:extraClrScheme>
      <a:clrScheme name="Sakura 2">
        <a:dk1>
          <a:srgbClr val="463634"/>
        </a:dk1>
        <a:lt1>
          <a:srgbClr val="FFFFCC"/>
        </a:lt1>
        <a:dk2>
          <a:srgbClr val="795241"/>
        </a:dk2>
        <a:lt2>
          <a:srgbClr val="000000"/>
        </a:lt2>
        <a:accent1>
          <a:srgbClr val="F9DBD3"/>
        </a:accent1>
        <a:accent2>
          <a:srgbClr val="DACA9C"/>
        </a:accent2>
        <a:accent3>
          <a:srgbClr val="FFFFE2"/>
        </a:accent3>
        <a:accent4>
          <a:srgbClr val="3A2D2B"/>
        </a:accent4>
        <a:accent5>
          <a:srgbClr val="FBEAE6"/>
        </a:accent5>
        <a:accent6>
          <a:srgbClr val="C5B78D"/>
        </a:accent6>
        <a:hlink>
          <a:srgbClr val="393A18"/>
        </a:hlink>
        <a:folHlink>
          <a:srgbClr val="560000"/>
        </a:folHlink>
      </a:clrScheme>
      <a:clrMap bg1="lt1" tx1="dk1" bg2="lt2" tx2="dk2" accent1="accent1" accent2="accent2" accent3="accent3" accent4="accent4" accent5="accent5" accent6="accent6" hlink="hlink" folHlink="folHlink"/>
    </a:extraClrScheme>
    <a:extraClrScheme>
      <a:clrScheme name="Sakur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Designs\Sakura.pot</Template>
  <TotalTime>10641</TotalTime>
  <Words>2087</Words>
  <Application>Microsoft Office PowerPoint</Application>
  <PresentationFormat>On-screen Show (4:3)</PresentationFormat>
  <Paragraphs>201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Sakura</vt:lpstr>
      <vt:lpstr> Putting the Development of Talents Among Native American Youth on the National Agenda: Future Directions for Research, Partnerships and Practices   </vt:lpstr>
      <vt:lpstr>PowerPoint Presentation</vt:lpstr>
      <vt:lpstr>Addressing Needs</vt:lpstr>
      <vt:lpstr>Native Americans in GCT Literature</vt:lpstr>
      <vt:lpstr>PowerPoint Presentation</vt:lpstr>
      <vt:lpstr>The Excellence Gap  (Plucker et al., 2010)</vt:lpstr>
      <vt:lpstr>Poverty  (Wyner et al. 2009)</vt:lpstr>
      <vt:lpstr>PowerPoint Presentation</vt:lpstr>
      <vt:lpstr>PowerPoint Presentation</vt:lpstr>
      <vt:lpstr>PowerPoint Presentation</vt:lpstr>
      <vt:lpstr>PowerPoint Presentation</vt:lpstr>
      <vt:lpstr>PowerPoint Presentation</vt:lpstr>
      <vt:lpstr>Comprehensive Continuum of Gifted Education and Talent Development Services</vt:lpstr>
      <vt:lpstr>Setting an Agenda</vt:lpstr>
      <vt:lpstr>Considerations:  Reading and Analysis of  Non-fiction framework (RAN) </vt:lpstr>
      <vt:lpstr>The Process</vt:lpstr>
      <vt:lpstr>The Process</vt:lpstr>
      <vt:lpstr>Your Task</vt:lpstr>
      <vt:lpstr>Assumptions: Talent Development</vt:lpstr>
      <vt:lpstr>Assumptions: Talent Development</vt:lpstr>
      <vt:lpstr>Assumptions: Culture and Traditions</vt:lpstr>
      <vt:lpstr>Assumptions: Culture and Traditions</vt:lpstr>
      <vt:lpstr>Assumptions: Cognition and Learning</vt:lpstr>
      <vt:lpstr>Assumptions: Cognition and Learning</vt:lpstr>
      <vt:lpstr>Assumptions: Communication</vt:lpstr>
      <vt:lpstr>References</vt:lpstr>
      <vt:lpstr>References</vt:lpstr>
      <vt:lpstr>References</vt:lpstr>
      <vt:lpstr>References</vt:lpstr>
      <vt:lpstr>References</vt:lpstr>
      <vt:lpstr>Links</vt:lpstr>
      <vt:lpstr>Links</vt:lpstr>
      <vt:lpstr>PowerPoint Presentation</vt:lpstr>
    </vt:vector>
  </TitlesOfParts>
  <Company>Quincy Community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Student-based Environmental Studies: A Longitudinal, Qualitative, Follow-up  of Special Program Effects</dc:title>
  <dc:creator>Quincy Community Schools</dc:creator>
  <cp:lastModifiedBy>Nikki Kim</cp:lastModifiedBy>
  <cp:revision>61</cp:revision>
  <cp:lastPrinted>2011-05-03T16:45:01Z</cp:lastPrinted>
  <dcterms:created xsi:type="dcterms:W3CDTF">2010-05-05T16:54:54Z</dcterms:created>
  <dcterms:modified xsi:type="dcterms:W3CDTF">2011-06-21T19:18:56Z</dcterms:modified>
</cp:coreProperties>
</file>